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notesSlides/notesSlide2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23.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9.xml" ContentType="application/vnd.openxmlformats-officedocument.presentationml.tags+xml"/>
  <Override PartName="/ppt/notesSlides/notesSlide31.xml" ContentType="application/vnd.openxmlformats-officedocument.presentationml.notesSlide+xml"/>
  <Override PartName="/ppt/tags/tag200.xml" ContentType="application/vnd.openxmlformats-officedocument.presentationml.tags+xml"/>
  <Override PartName="/ppt/notesSlides/notesSlide32.xml" ContentType="application/vnd.openxmlformats-officedocument.presentationml.notesSlide+xml"/>
  <Override PartName="/ppt/tags/tag201.xml" ContentType="application/vnd.openxmlformats-officedocument.presentationml.tags+xml"/>
  <Override PartName="/ppt/notesSlides/notesSlide33.xml" ContentType="application/vnd.openxmlformats-officedocument.presentationml.notesSlide+xml"/>
  <Override PartName="/ppt/tags/tag202.xml" ContentType="application/vnd.openxmlformats-officedocument.presentationml.tags+xml"/>
  <Override PartName="/ppt/notesSlides/notesSlide34.xml" ContentType="application/vnd.openxmlformats-officedocument.presentationml.notesSlide+xml"/>
  <Override PartName="/ppt/tags/tag203.xml" ContentType="application/vnd.openxmlformats-officedocument.presentationml.tags+xml"/>
  <Override PartName="/ppt/notesSlides/notesSlide35.xml" ContentType="application/vnd.openxmlformats-officedocument.presentationml.notesSlide+xml"/>
  <Override PartName="/ppt/tags/tag204.xml" ContentType="application/vnd.openxmlformats-officedocument.presentationml.tags+xml"/>
  <Override PartName="/ppt/notesSlides/notesSlide36.xml" ContentType="application/vnd.openxmlformats-officedocument.presentationml.notesSlide+xml"/>
  <Override PartName="/ppt/tags/tag205.xml" ContentType="application/vnd.openxmlformats-officedocument.presentationml.tags+xml"/>
  <Override PartName="/ppt/notesSlides/notesSlide37.xml" ContentType="application/vnd.openxmlformats-officedocument.presentationml.notesSlide+xml"/>
  <Override PartName="/ppt/tags/tag206.xml" ContentType="application/vnd.openxmlformats-officedocument.presentationml.tags+xml"/>
  <Override PartName="/ppt/notesSlides/notesSlide38.xml" ContentType="application/vnd.openxmlformats-officedocument.presentationml.notesSlide+xml"/>
  <Override PartName="/ppt/tags/tag20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4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43.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handoutMasterIdLst>
    <p:handoutMasterId r:id="rId59"/>
  </p:handoutMasterIdLst>
  <p:sldIdLst>
    <p:sldId id="4873" r:id="rId2"/>
    <p:sldId id="4874" r:id="rId3"/>
    <p:sldId id="2267" r:id="rId4"/>
    <p:sldId id="2090" r:id="rId5"/>
    <p:sldId id="4785" r:id="rId6"/>
    <p:sldId id="2092" r:id="rId7"/>
    <p:sldId id="2093" r:id="rId8"/>
    <p:sldId id="2094" r:id="rId9"/>
    <p:sldId id="4878" r:id="rId10"/>
    <p:sldId id="4879" r:id="rId11"/>
    <p:sldId id="4880" r:id="rId12"/>
    <p:sldId id="4881" r:id="rId13"/>
    <p:sldId id="2268" r:id="rId14"/>
    <p:sldId id="2096" r:id="rId15"/>
    <p:sldId id="2097" r:id="rId16"/>
    <p:sldId id="4892" r:id="rId17"/>
    <p:sldId id="2098" r:id="rId18"/>
    <p:sldId id="2099" r:id="rId19"/>
    <p:sldId id="2100" r:id="rId20"/>
    <p:sldId id="2101" r:id="rId21"/>
    <p:sldId id="2102" r:id="rId22"/>
    <p:sldId id="4836" r:id="rId23"/>
    <p:sldId id="2113" r:id="rId24"/>
    <p:sldId id="2114" r:id="rId25"/>
    <p:sldId id="4889" r:id="rId26"/>
    <p:sldId id="4890" r:id="rId27"/>
    <p:sldId id="4891" r:id="rId28"/>
    <p:sldId id="2271" r:id="rId29"/>
    <p:sldId id="2116" r:id="rId30"/>
    <p:sldId id="2117" r:id="rId31"/>
    <p:sldId id="2118" r:id="rId32"/>
    <p:sldId id="2119" r:id="rId33"/>
    <p:sldId id="2120" r:id="rId34"/>
    <p:sldId id="2121" r:id="rId35"/>
    <p:sldId id="4837" r:id="rId36"/>
    <p:sldId id="576" r:id="rId37"/>
    <p:sldId id="2123" r:id="rId38"/>
    <p:sldId id="4838" r:id="rId39"/>
    <p:sldId id="4839" r:id="rId40"/>
    <p:sldId id="4840" r:id="rId41"/>
    <p:sldId id="4841" r:id="rId42"/>
    <p:sldId id="4842" r:id="rId43"/>
    <p:sldId id="4843" r:id="rId44"/>
    <p:sldId id="4844" r:id="rId45"/>
    <p:sldId id="2277" r:id="rId46"/>
    <p:sldId id="2279" r:id="rId47"/>
    <p:sldId id="2278" r:id="rId48"/>
    <p:sldId id="2281" r:id="rId49"/>
    <p:sldId id="2283" r:id="rId50"/>
    <p:sldId id="4886" r:id="rId51"/>
    <p:sldId id="4887" r:id="rId52"/>
    <p:sldId id="4888" r:id="rId53"/>
    <p:sldId id="4875" r:id="rId54"/>
    <p:sldId id="4882" r:id="rId55"/>
    <p:sldId id="4876" r:id="rId56"/>
    <p:sldId id="4877" r:id="rId57"/>
  </p:sldIdLst>
  <p:sldSz cx="12192000" cy="6858000"/>
  <p:notesSz cx="6858000" cy="9144000"/>
  <p:embeddedFontLst>
    <p:embeddedFont>
      <p:font typeface="义启小楷书" panose="02010600030101010101" charset="-128"/>
      <p:regular r:id="rId60"/>
    </p:embeddedFont>
    <p:embeddedFont>
      <p:font typeface="Algerian" panose="04020705040A02060702" pitchFamily="82" charset="0"/>
      <p:regular r:id="rId61"/>
    </p:embeddedFont>
    <p:embeddedFont>
      <p:font typeface="Calibri" panose="020F0502020204030204" pitchFamily="34" charset="0"/>
      <p:regular r:id="rId62"/>
      <p:bold r:id="rId63"/>
      <p:italic r:id="rId64"/>
      <p:boldItalic r:id="rId65"/>
    </p:embeddedFont>
    <p:embeddedFont>
      <p:font typeface="Consolas" panose="020B0609020204030204" pitchFamily="49" charset="0"/>
      <p:regular r:id="rId66"/>
      <p:bold r:id="rId67"/>
      <p:italic r:id="rId68"/>
      <p:boldItalic r:id="rId69"/>
    </p:embeddedFont>
    <p:embeddedFont>
      <p:font typeface="Segoe UI" panose="020B0502040204020203" pitchFamily="34" charset="0"/>
      <p:regular r:id="rId70"/>
      <p:bold r:id="rId71"/>
      <p:italic r:id="rId72"/>
      <p:boldItalic r:id="rId73"/>
    </p:embeddedFont>
    <p:embeddedFont>
      <p:font typeface="Segoe UI Black" panose="02010600030101010101" charset="0"/>
      <p:bold r:id="rId74"/>
      <p:boldItalic r:id="rId75"/>
    </p:embeddedFont>
    <p:embeddedFont>
      <p:font typeface="等线" panose="02010600030101010101" pitchFamily="2" charset="-122"/>
      <p:regular r:id="rId76"/>
      <p:bold r:id="rId77"/>
    </p:embeddedFont>
    <p:embeddedFont>
      <p:font typeface="华文行楷" panose="02010800040101010101" pitchFamily="2" charset="-122"/>
      <p:regular r:id="rId78"/>
    </p:embeddedFont>
    <p:embeddedFont>
      <p:font typeface="华文楷体" panose="02010600040101010101" pitchFamily="2" charset="-122"/>
      <p:regular r:id="rId79"/>
    </p:embeddedFont>
    <p:embeddedFont>
      <p:font typeface="微软雅黑" panose="020B0503020204020204" pitchFamily="34" charset="-122"/>
      <p:regular r:id="rId80"/>
      <p:bold r:id="rId81"/>
    </p:embeddedFont>
    <p:embeddedFont>
      <p:font typeface="微软雅黑" panose="020B0503020204020204" pitchFamily="34" charset="-122"/>
      <p:regular r:id="rId80"/>
      <p:bold r:id="rId81"/>
    </p:embeddedFont>
  </p:embeddedFontLst>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F6600"/>
    <a:srgbClr val="FF66FF"/>
    <a:srgbClr val="79F5F9"/>
    <a:srgbClr val="00B050"/>
    <a:srgbClr val="3B3838"/>
    <a:srgbClr val="FFFFFF"/>
    <a:srgbClr val="D1D1D1"/>
    <a:srgbClr val="767171"/>
    <a:srgbClr val="72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3" autoAdjust="0"/>
    <p:restoredTop sz="77438" autoAdjust="0"/>
  </p:normalViewPr>
  <p:slideViewPr>
    <p:cSldViewPr snapToGrid="0">
      <p:cViewPr varScale="1">
        <p:scale>
          <a:sx n="88" d="100"/>
          <a:sy n="88" d="100"/>
        </p:scale>
        <p:origin x="1560" y="66"/>
      </p:cViewPr>
      <p:guideLst>
        <p:guide orient="horz" pos="3929"/>
        <p:guide pos="3863"/>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2021/5/13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078803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2021/5/13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180298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Microsoft Yahei"/>
                <a:ea typeface="Microsoft Yahei"/>
                <a:sym typeface="Microsoft Yahei"/>
              </a:rPr>
              <a:t>ABC</a:t>
            </a:r>
            <a:r>
              <a:rPr lang="zh-CN" altLang="en-US" dirty="0">
                <a:solidFill>
                  <a:srgbClr val="000000"/>
                </a:solidFill>
                <a:latin typeface="Microsoft Yahei"/>
                <a:ea typeface="Microsoft Yahei"/>
                <a:sym typeface="Microsoft Yahei"/>
              </a:rPr>
              <a:t>正确。</a:t>
            </a:r>
            <a:r>
              <a:rPr lang="en-US" altLang="zh-CN" dirty="0">
                <a:solidFill>
                  <a:srgbClr val="000000"/>
                </a:solidFill>
                <a:latin typeface="Microsoft Yahei"/>
                <a:ea typeface="Microsoft Yahei"/>
                <a:sym typeface="Microsoft Yahei"/>
              </a:rPr>
              <a:t>AB</a:t>
            </a:r>
            <a:r>
              <a:rPr lang="zh-CN" altLang="en-US" dirty="0">
                <a:solidFill>
                  <a:srgbClr val="000000"/>
                </a:solidFill>
                <a:latin typeface="Microsoft Yahei"/>
                <a:ea typeface="Microsoft Yahei"/>
                <a:sym typeface="Microsoft Yahei"/>
              </a:rPr>
              <a:t>都对</a:t>
            </a:r>
            <a:r>
              <a:rPr lang="en-US" altLang="zh-CN" dirty="0">
                <a:solidFill>
                  <a:srgbClr val="000000"/>
                </a:solidFill>
                <a:latin typeface="Microsoft Yahei"/>
                <a:ea typeface="Microsoft Yahei"/>
                <a:sym typeface="Microsoft Yahei"/>
              </a:rPr>
              <a:t>,</a:t>
            </a:r>
            <a:r>
              <a:rPr lang="zh-CN" altLang="en-US" dirty="0">
                <a:solidFill>
                  <a:srgbClr val="000000"/>
                </a:solidFill>
                <a:latin typeface="Microsoft Yahei"/>
                <a:ea typeface="Microsoft Yahei"/>
                <a:sym typeface="Microsoft Yahei"/>
              </a:rPr>
              <a:t>先发出正在执行的指令地址</a:t>
            </a:r>
            <a:r>
              <a:rPr lang="en-US" altLang="zh-CN" dirty="0">
                <a:solidFill>
                  <a:srgbClr val="000000"/>
                </a:solidFill>
                <a:latin typeface="Microsoft Yahei"/>
                <a:ea typeface="Microsoft Yahei"/>
                <a:sym typeface="Microsoft Yahei"/>
              </a:rPr>
              <a:t>,</a:t>
            </a:r>
            <a:r>
              <a:rPr lang="zh-CN" altLang="en-US" dirty="0">
                <a:solidFill>
                  <a:srgbClr val="000000"/>
                </a:solidFill>
                <a:latin typeface="Microsoft Yahei"/>
                <a:ea typeface="Microsoft Yahei"/>
                <a:sym typeface="Microsoft Yahei"/>
              </a:rPr>
              <a:t>取指令完成后</a:t>
            </a:r>
            <a:r>
              <a:rPr lang="en-US" altLang="zh-CN" dirty="0">
                <a:solidFill>
                  <a:srgbClr val="000000"/>
                </a:solidFill>
                <a:latin typeface="Microsoft Yahei"/>
                <a:ea typeface="Microsoft Yahei"/>
                <a:sym typeface="Microsoft Yahei"/>
              </a:rPr>
              <a:t>PC</a:t>
            </a:r>
            <a:r>
              <a:rPr lang="zh-CN" altLang="en-US" dirty="0">
                <a:solidFill>
                  <a:srgbClr val="000000"/>
                </a:solidFill>
                <a:latin typeface="Microsoft Yahei"/>
                <a:ea typeface="Microsoft Yahei"/>
                <a:sym typeface="Microsoft Yahei"/>
              </a:rPr>
              <a:t>中会保存下一条指令的地址。</a:t>
            </a:r>
            <a:r>
              <a:rPr lang="en-US" altLang="zh-CN" dirty="0">
                <a:solidFill>
                  <a:srgbClr val="000000"/>
                </a:solidFill>
                <a:latin typeface="Microsoft Yahei"/>
                <a:ea typeface="Microsoft Yahei"/>
                <a:sym typeface="Microsoft Yahei"/>
              </a:rPr>
              <a:t>C</a:t>
            </a:r>
            <a:r>
              <a:rPr lang="zh-CN" altLang="en-US" dirty="0">
                <a:solidFill>
                  <a:srgbClr val="000000"/>
                </a:solidFill>
                <a:latin typeface="Microsoft Yahei"/>
                <a:ea typeface="Microsoft Yahei"/>
                <a:sym typeface="Microsoft Yahei"/>
              </a:rPr>
              <a:t>正确</a:t>
            </a:r>
            <a:r>
              <a:rPr lang="en-US" altLang="zh-CN" dirty="0">
                <a:solidFill>
                  <a:srgbClr val="000000"/>
                </a:solidFill>
                <a:latin typeface="Microsoft Yahei"/>
                <a:ea typeface="Microsoft Yahei"/>
                <a:sym typeface="Microsoft Yahei"/>
              </a:rPr>
              <a:t>,</a:t>
            </a:r>
            <a:r>
              <a:rPr lang="zh-CN" altLang="en-US" dirty="0">
                <a:solidFill>
                  <a:srgbClr val="000000"/>
                </a:solidFill>
                <a:latin typeface="Microsoft Yahei"/>
                <a:ea typeface="Microsoft Yahei"/>
                <a:sym typeface="Microsoft Yahei"/>
              </a:rPr>
              <a:t>转移指令执行时</a:t>
            </a:r>
            <a:r>
              <a:rPr lang="en-US" altLang="zh-CN" dirty="0">
                <a:solidFill>
                  <a:srgbClr val="000000"/>
                </a:solidFill>
                <a:latin typeface="Microsoft Yahei"/>
                <a:ea typeface="Microsoft Yahei"/>
                <a:sym typeface="Microsoft Yahei"/>
              </a:rPr>
              <a:t>,PC+</a:t>
            </a:r>
            <a:r>
              <a:rPr lang="zh-CN" altLang="en-US" dirty="0">
                <a:solidFill>
                  <a:srgbClr val="000000"/>
                </a:solidFill>
                <a:latin typeface="Microsoft Yahei"/>
                <a:ea typeface="Microsoft Yahei"/>
                <a:sym typeface="Microsoft Yahei"/>
              </a:rPr>
              <a:t>的是相对的偏移量或转移目标地址。</a:t>
            </a:r>
            <a:r>
              <a:rPr lang="en-US" altLang="zh-CN" dirty="0">
                <a:solidFill>
                  <a:srgbClr val="000000"/>
                </a:solidFill>
                <a:latin typeface="Microsoft Yahei"/>
                <a:ea typeface="Microsoft Yahei"/>
                <a:sym typeface="Microsoft Yahei"/>
              </a:rPr>
              <a:t>D</a:t>
            </a:r>
            <a:r>
              <a:rPr lang="zh-CN" altLang="en-US" dirty="0">
                <a:solidFill>
                  <a:srgbClr val="000000"/>
                </a:solidFill>
                <a:latin typeface="Microsoft Yahei"/>
                <a:ea typeface="Microsoft Yahei"/>
                <a:sym typeface="Microsoft Yahei"/>
              </a:rPr>
              <a:t>错误</a:t>
            </a:r>
            <a:r>
              <a:rPr lang="en-US" altLang="zh-CN" dirty="0">
                <a:solidFill>
                  <a:srgbClr val="000000"/>
                </a:solidFill>
                <a:latin typeface="Microsoft Yahei"/>
                <a:ea typeface="Microsoft Yahei"/>
                <a:sym typeface="Microsoft Yahei"/>
              </a:rPr>
              <a:t>,CPU</a:t>
            </a:r>
            <a:r>
              <a:rPr lang="zh-CN" altLang="en-US" dirty="0">
                <a:solidFill>
                  <a:srgbClr val="000000"/>
                </a:solidFill>
                <a:latin typeface="Microsoft Yahei"/>
                <a:ea typeface="Microsoft Yahei"/>
                <a:sym typeface="Microsoft Yahei"/>
              </a:rPr>
              <a:t>中必须有</a:t>
            </a:r>
            <a:r>
              <a:rPr lang="en-US" altLang="zh-CN" dirty="0">
                <a:solidFill>
                  <a:srgbClr val="000000"/>
                </a:solidFill>
                <a:latin typeface="Microsoft Yahei"/>
                <a:ea typeface="Microsoft Yahei"/>
                <a:sym typeface="Microsoft Yahei"/>
              </a:rPr>
              <a:t>PC</a:t>
            </a:r>
            <a:r>
              <a:rPr lang="zh-CN" altLang="en-US" dirty="0">
                <a:solidFill>
                  <a:srgbClr val="000000"/>
                </a:solidFill>
                <a:latin typeface="Microsoft Yahei"/>
                <a:ea typeface="Microsoft Yahei"/>
                <a:sym typeface="Microsoft Yahei"/>
              </a:rPr>
              <a:t>。</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118461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在运算器组织小节，曾经介绍过运算器执行</a:t>
            </a:r>
            <a:r>
              <a:rPr lang="en-US" altLang="zh-CN" b="0" dirty="0"/>
              <a:t>ADD</a:t>
            </a:r>
            <a:r>
              <a:rPr lang="en-US" altLang="zh-CN" b="0" baseline="0" dirty="0"/>
              <a:t> </a:t>
            </a:r>
            <a:r>
              <a:rPr lang="en-US" altLang="zh-CN" sz="3034" b="0" dirty="0" err="1">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a:t>
            </a:r>
            <a:r>
              <a:rPr lang="en-US" altLang="zh-CN" sz="3034" b="0"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R0,R1 </a:t>
            </a:r>
            <a:r>
              <a:rPr lang="zh-CN" altLang="en-US" sz="3034" b="0"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指令的数据通路。</a:t>
            </a:r>
            <a:endParaRPr lang="en-US" altLang="zh-CN" sz="2655" b="0"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360991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、基本通路抽象模型，讲清楚控制信号的作用</a:t>
            </a:r>
            <a:endParaRPr lang="en-US" altLang="zh-CN" dirty="0"/>
          </a:p>
          <a:p>
            <a:r>
              <a:rPr lang="en-US" altLang="zh-CN" dirty="0"/>
              <a:t>2</a:t>
            </a:r>
            <a:r>
              <a:rPr lang="zh-CN" altLang="en-US" dirty="0"/>
              <a:t>、抽象模型可以演化成多种通路，每种通路中间的组合逻辑功能不同，延迟不同。</a:t>
            </a:r>
            <a:endParaRPr lang="en-US" altLang="zh-CN" dirty="0"/>
          </a:p>
          <a:p>
            <a:r>
              <a:rPr lang="en-US" altLang="zh-CN" dirty="0"/>
              <a:t>3</a:t>
            </a:r>
            <a:r>
              <a:rPr lang="zh-CN" altLang="en-US" dirty="0"/>
              <a:t>、</a:t>
            </a:r>
            <a:r>
              <a:rPr lang="en-US" altLang="zh-CN" dirty="0"/>
              <a:t>CPU</a:t>
            </a:r>
            <a:r>
              <a:rPr lang="zh-CN" altLang="en-US" dirty="0"/>
              <a:t>时钟频率与什么有关？研究寄存器（</a:t>
            </a:r>
            <a:r>
              <a:rPr lang="en-US" altLang="zh-CN" dirty="0"/>
              <a:t>D</a:t>
            </a:r>
            <a:r>
              <a:rPr lang="zh-CN" altLang="en-US" dirty="0"/>
              <a:t>触发器）</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229342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体会：</a:t>
            </a:r>
            <a:endParaRPr lang="en-US" altLang="zh-CN" dirty="0"/>
          </a:p>
          <a:p>
            <a:r>
              <a:rPr lang="en-US" altLang="zh-CN" dirty="0"/>
              <a:t>1</a:t>
            </a:r>
            <a:r>
              <a:rPr lang="zh-CN" altLang="en-US" dirty="0"/>
              <a:t>、数据通路</a:t>
            </a:r>
            <a:r>
              <a:rPr lang="en-US" altLang="zh-CN" dirty="0"/>
              <a:t>------</a:t>
            </a:r>
            <a:r>
              <a:rPr lang="zh-CN" altLang="en-US" dirty="0"/>
              <a:t>执行部件间传送信息的路径   </a:t>
            </a:r>
            <a:r>
              <a:rPr lang="en-US" altLang="zh-CN" dirty="0"/>
              <a:t>(</a:t>
            </a:r>
            <a:r>
              <a:rPr lang="zh-CN" altLang="en-US" dirty="0"/>
              <a:t>数据流</a:t>
            </a:r>
            <a:r>
              <a:rPr lang="en-US" altLang="zh-CN" dirty="0"/>
              <a:t>)</a:t>
            </a:r>
          </a:p>
          <a:p>
            <a:r>
              <a:rPr lang="en-US" altLang="zh-CN" dirty="0"/>
              <a:t>2</a:t>
            </a:r>
            <a:r>
              <a:rPr lang="zh-CN" altLang="en-US" dirty="0"/>
              <a:t>、通路的建立由控制信号控制，受时钟驱动   （控制流）</a:t>
            </a:r>
          </a:p>
          <a:p>
            <a:r>
              <a:rPr lang="en-US" altLang="zh-CN" dirty="0"/>
              <a:t>3</a:t>
            </a:r>
            <a:r>
              <a:rPr lang="zh-CN" altLang="en-US" dirty="0"/>
              <a:t>、不同指令、同一指令在执行的不同阶段的数据通路不同</a:t>
            </a:r>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引入下一页：</a:t>
            </a:r>
            <a:r>
              <a:rPr lang="en-US" altLang="zh-CN" dirty="0"/>
              <a:t>CLK-</a:t>
            </a:r>
            <a:r>
              <a:rPr lang="zh-CN" altLang="en-US" dirty="0"/>
              <a:t>时钟频率高低与什么有关？研究寄存器（</a:t>
            </a:r>
            <a:r>
              <a:rPr lang="en-US" altLang="zh-CN" dirty="0"/>
              <a:t>D</a:t>
            </a:r>
            <a:r>
              <a:rPr lang="zh-CN" altLang="en-US" dirty="0"/>
              <a:t>触发器）</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8808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err="1"/>
              <a:t>Setup+Hold</a:t>
            </a:r>
            <a:r>
              <a:rPr lang="zh-CN" altLang="en-US" dirty="0"/>
              <a:t>构成触发器</a:t>
            </a:r>
            <a:r>
              <a:rPr lang="en-US" altLang="zh-CN" dirty="0"/>
              <a:t>D</a:t>
            </a:r>
            <a:r>
              <a:rPr lang="zh-CN" altLang="en-US" dirty="0"/>
              <a:t>（输入端的数据）必须遵循的数据稳定时间。</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err="1"/>
              <a:t>Clk</a:t>
            </a:r>
            <a:r>
              <a:rPr lang="en-US" altLang="zh-CN" dirty="0"/>
              <a:t>-to-Q</a:t>
            </a:r>
            <a:r>
              <a:rPr lang="zh-CN" altLang="en-US" dirty="0"/>
              <a:t>，时钟触发，到开始输出数据所需的时间，但要最终完成锁存其实是要经过更长的时间</a:t>
            </a:r>
            <a:r>
              <a:rPr lang="en-US" altLang="zh-CN" dirty="0"/>
              <a:t>Hold</a:t>
            </a:r>
            <a:r>
              <a:rPr lang="zh-CN" altLang="en-US" dirty="0"/>
              <a:t>，可以理解为</a:t>
            </a:r>
            <a:r>
              <a:rPr lang="zh-CN" altLang="en-US" b="1" dirty="0"/>
              <a:t>还没有锁存好，就已经开始输出数据了</a:t>
            </a:r>
            <a:r>
              <a:rPr lang="zh-CN" alt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378043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a:latin typeface="Segoe UI Black" panose="020B0A02040204020203" pitchFamily="34" charset="0"/>
                <a:cs typeface="Segoe UI Black" panose="020B0A02040204020203" pitchFamily="34" charset="0"/>
                <a:sym typeface="Arial" panose="020B0604020202020204" pitchFamily="34" charset="0"/>
              </a:rPr>
              <a:t>解决时钟如果过快，新数据还没到位，就提前锁存的问题。</a:t>
            </a:r>
            <a:endParaRPr lang="zh-CN" altLang="en-US" b="1"/>
          </a:p>
          <a:p>
            <a:r>
              <a:rPr lang="en-US" altLang="zh-CN"/>
              <a:t>1</a:t>
            </a:r>
            <a:r>
              <a:rPr lang="zh-CN" altLang="en-US" dirty="0"/>
              <a:t>、当时钟</a:t>
            </a:r>
            <a:r>
              <a:rPr lang="en-US" altLang="zh-CN" dirty="0"/>
              <a:t>1</a:t>
            </a:r>
            <a:r>
              <a:rPr lang="zh-CN" altLang="en-US" dirty="0"/>
              <a:t>上升沿到来时，寄存器</a:t>
            </a:r>
            <a:r>
              <a:rPr lang="en-US" altLang="zh-CN" dirty="0"/>
              <a:t>A</a:t>
            </a:r>
            <a:r>
              <a:rPr lang="zh-CN" altLang="en-US" dirty="0"/>
              <a:t>锁存数据，当然也要满足前一页</a:t>
            </a:r>
            <a:r>
              <a:rPr lang="en-US" altLang="zh-CN" dirty="0"/>
              <a:t>PPT</a:t>
            </a:r>
            <a:r>
              <a:rPr lang="zh-CN" altLang="en-US" dirty="0"/>
              <a:t>中的三个时间</a:t>
            </a:r>
            <a:r>
              <a:rPr lang="en-US" altLang="zh-CN" dirty="0"/>
              <a:t>Setup</a:t>
            </a:r>
            <a:r>
              <a:rPr lang="zh-CN" altLang="en-US" dirty="0"/>
              <a:t>，</a:t>
            </a:r>
            <a:r>
              <a:rPr lang="en-US" altLang="zh-CN" dirty="0"/>
              <a:t>Hold</a:t>
            </a:r>
            <a:r>
              <a:rPr lang="zh-CN" altLang="en-US" dirty="0"/>
              <a:t>，</a:t>
            </a:r>
            <a:r>
              <a:rPr lang="en-US" altLang="zh-CN" dirty="0" err="1"/>
              <a:t>Clk</a:t>
            </a:r>
            <a:r>
              <a:rPr lang="en-US" altLang="zh-CN" dirty="0"/>
              <a:t>-to-Q</a:t>
            </a:r>
            <a:r>
              <a:rPr lang="zh-CN" altLang="en-US" dirty="0"/>
              <a:t>的关系，经过</a:t>
            </a:r>
            <a:r>
              <a:rPr lang="en-US" altLang="zh-CN" b="1" dirty="0" err="1"/>
              <a:t>Clk</a:t>
            </a:r>
            <a:r>
              <a:rPr lang="en-US" altLang="zh-CN" b="1" dirty="0"/>
              <a:t>-to-Q</a:t>
            </a:r>
            <a:r>
              <a:rPr lang="zh-CN" altLang="en-US" dirty="0"/>
              <a:t>的时间延迟后，寄存器</a:t>
            </a:r>
            <a:r>
              <a:rPr lang="en-US" altLang="zh-CN" dirty="0"/>
              <a:t>A</a:t>
            </a:r>
            <a:r>
              <a:rPr lang="zh-CN" altLang="en-US" dirty="0"/>
              <a:t>的数据传输到组合逻辑的输入端。</a:t>
            </a:r>
            <a:endParaRPr lang="en-US" altLang="zh-CN" dirty="0"/>
          </a:p>
          <a:p>
            <a:r>
              <a:rPr lang="en-US" altLang="zh-CN" dirty="0"/>
              <a:t>2</a:t>
            </a:r>
            <a:r>
              <a:rPr lang="zh-CN" altLang="en-US" dirty="0"/>
              <a:t>、数据经过组合逻辑的“</a:t>
            </a:r>
            <a:r>
              <a:rPr lang="zh-CN" altLang="en-US" b="1" dirty="0"/>
              <a:t>关键路径延迟</a:t>
            </a:r>
            <a:r>
              <a:rPr lang="zh-CN" altLang="en-US" dirty="0"/>
              <a:t>”（一般是组合逻辑内部最长路径）以后，输出在寄存器</a:t>
            </a:r>
            <a:r>
              <a:rPr lang="en-US" altLang="zh-CN" dirty="0"/>
              <a:t>B</a:t>
            </a:r>
            <a:r>
              <a:rPr lang="zh-CN" altLang="en-US" dirty="0"/>
              <a:t>的输入端。</a:t>
            </a:r>
            <a:endParaRPr lang="en-US" altLang="zh-CN" dirty="0"/>
          </a:p>
          <a:p>
            <a:r>
              <a:rPr lang="en-US" altLang="zh-CN" dirty="0"/>
              <a:t>3</a:t>
            </a:r>
            <a:r>
              <a:rPr lang="zh-CN" altLang="en-US" dirty="0"/>
              <a:t>、为了让寄存器</a:t>
            </a:r>
            <a:r>
              <a:rPr lang="en-US" altLang="zh-CN" dirty="0"/>
              <a:t>B</a:t>
            </a:r>
            <a:r>
              <a:rPr lang="zh-CN" altLang="en-US" dirty="0"/>
              <a:t>在时钟</a:t>
            </a:r>
            <a:r>
              <a:rPr lang="en-US" altLang="zh-CN" dirty="0"/>
              <a:t>2</a:t>
            </a:r>
            <a:r>
              <a:rPr lang="zh-CN" altLang="en-US" dirty="0"/>
              <a:t>上升沿到来时可以锁存数据，数据也必须保证</a:t>
            </a:r>
            <a:r>
              <a:rPr lang="en-US" altLang="zh-CN" b="1" dirty="0"/>
              <a:t>Setup</a:t>
            </a:r>
            <a:r>
              <a:rPr lang="zh-CN" altLang="en-US" dirty="0"/>
              <a:t>时间的延迟。</a:t>
            </a:r>
            <a:endParaRPr lang="en-US" altLang="zh-CN" dirty="0"/>
          </a:p>
          <a:p>
            <a:r>
              <a:rPr lang="en-US" altLang="zh-CN" dirty="0"/>
              <a:t>   </a:t>
            </a:r>
            <a:r>
              <a:rPr lang="zh-CN" altLang="en-US" dirty="0"/>
              <a:t>所以</a:t>
            </a:r>
            <a:r>
              <a:rPr lang="en-US" altLang="zh-CN" dirty="0"/>
              <a:t>:</a:t>
            </a:r>
            <a:r>
              <a:rPr lang="zh-CN" altLang="en-US" dirty="0"/>
              <a:t>时钟周期要</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1200"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1200"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a:p>
            <a:endPar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r>
              <a:rPr lang="zh-CN" altLang="en-US" sz="1200" b="0" dirty="0">
                <a:latin typeface="Segoe UI Black" panose="020B0A02040204020203" pitchFamily="34" charset="0"/>
                <a:cs typeface="Segoe UI Black" panose="020B0A02040204020203" pitchFamily="34" charset="0"/>
                <a:sym typeface="Arial" panose="020B0604020202020204" pitchFamily="34" charset="0"/>
              </a:rPr>
              <a:t>可见，要想减少时钟周期，提升时钟频率，必须减少组合逻辑电路中</a:t>
            </a:r>
            <a:r>
              <a:rPr lang="zh-CN" altLang="en-US" sz="1200" b="1" dirty="0">
                <a:latin typeface="Segoe UI Black" panose="020B0A02040204020203" pitchFamily="34" charset="0"/>
                <a:cs typeface="Segoe UI Black" panose="020B0A02040204020203" pitchFamily="34" charset="0"/>
                <a:sym typeface="Arial" panose="020B0604020202020204" pitchFamily="34" charset="0"/>
              </a:rPr>
              <a:t>关键路径</a:t>
            </a:r>
            <a:r>
              <a:rPr lang="zh-CN" altLang="en-US" sz="1200" b="0" dirty="0">
                <a:latin typeface="Segoe UI Black" panose="020B0A02040204020203" pitchFamily="34" charset="0"/>
                <a:cs typeface="Segoe UI Black" panose="020B0A02040204020203" pitchFamily="34" charset="0"/>
                <a:sym typeface="Arial" panose="020B0604020202020204" pitchFamily="34" charset="0"/>
              </a:rPr>
              <a:t>的时间延迟。</a:t>
            </a:r>
            <a:endParaRPr lang="en-US" altLang="zh-CN" sz="1200" b="0" dirty="0">
              <a:latin typeface="Segoe UI Black" panose="020B0A02040204020203" pitchFamily="34" charset="0"/>
              <a:cs typeface="Segoe UI Black" panose="020B0A02040204020203" pitchFamily="34" charset="0"/>
              <a:sym typeface="Arial" panose="020B0604020202020204" pitchFamily="34" charset="0"/>
            </a:endParaRPr>
          </a:p>
          <a:p>
            <a:endParaRPr lang="en-US" altLang="zh-CN" sz="1200" b="0" dirty="0">
              <a:latin typeface="Segoe UI Black" panose="020B0A02040204020203" pitchFamily="34" charset="0"/>
              <a:cs typeface="Segoe UI Black" panose="020B0A02040204020203" pitchFamily="34" charset="0"/>
              <a:sym typeface="Arial" panose="020B0604020202020204" pitchFamily="34" charset="0"/>
            </a:endParaRP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174056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解决前一个数据还没有锁存好，后一个数据就到达，冲掉前一个数据的问题。</a:t>
            </a:r>
            <a:endParaRPr lang="en-US" altLang="zh-CN" b="1" dirty="0"/>
          </a:p>
          <a:p>
            <a:r>
              <a:rPr lang="en-US" altLang="zh-CN" dirty="0"/>
              <a:t>1</a:t>
            </a:r>
            <a:r>
              <a:rPr lang="zh-CN" altLang="en-US" dirty="0"/>
              <a:t>、当前时钟</a:t>
            </a:r>
            <a:r>
              <a:rPr lang="en-US" altLang="zh-CN" dirty="0"/>
              <a:t>1</a:t>
            </a:r>
            <a:r>
              <a:rPr lang="zh-CN" altLang="en-US" dirty="0"/>
              <a:t>会让寄存器</a:t>
            </a:r>
            <a:r>
              <a:rPr lang="en-US" altLang="zh-CN" dirty="0"/>
              <a:t>B</a:t>
            </a:r>
            <a:r>
              <a:rPr lang="zh-CN" altLang="en-US" dirty="0"/>
              <a:t>锁存前一个数据，而要想正确锁存，必须保证触发后维持</a:t>
            </a:r>
            <a:r>
              <a:rPr lang="en-US" altLang="zh-CN" b="1" dirty="0"/>
              <a:t>Hold</a:t>
            </a:r>
            <a:r>
              <a:rPr lang="zh-CN" altLang="en-US" dirty="0"/>
              <a:t>时间。</a:t>
            </a:r>
            <a:endParaRPr lang="en-US" altLang="zh-CN" dirty="0"/>
          </a:p>
          <a:p>
            <a:r>
              <a:rPr lang="en-US" altLang="zh-CN" dirty="0"/>
              <a:t>2</a:t>
            </a:r>
            <a:r>
              <a:rPr lang="zh-CN" altLang="en-US" dirty="0"/>
              <a:t>、当前时钟</a:t>
            </a:r>
            <a:r>
              <a:rPr lang="en-US" altLang="zh-CN" dirty="0"/>
              <a:t>1</a:t>
            </a:r>
            <a:r>
              <a:rPr lang="zh-CN" altLang="en-US" dirty="0"/>
              <a:t>也会导致寄存器</a:t>
            </a:r>
            <a:r>
              <a:rPr lang="en-US" altLang="zh-CN" dirty="0"/>
              <a:t>A</a:t>
            </a:r>
            <a:r>
              <a:rPr lang="zh-CN" altLang="en-US" dirty="0"/>
              <a:t>锁存新数据，寄存器</a:t>
            </a:r>
            <a:r>
              <a:rPr lang="en-US" altLang="zh-CN" dirty="0"/>
              <a:t>A</a:t>
            </a:r>
            <a:r>
              <a:rPr lang="zh-CN" altLang="en-US" dirty="0"/>
              <a:t>经历</a:t>
            </a:r>
            <a:r>
              <a:rPr lang="en-US" altLang="zh-CN" sz="1200"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时间后新数据就会输出，并尽快（</a:t>
            </a:r>
            <a:r>
              <a:rPr lang="zh-CN" altLang="en-US"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经过最短路径时延</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）的“反映”在寄存器</a:t>
            </a: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B</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的输入端。</a:t>
            </a:r>
            <a:endPar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a:t>
            </a:r>
            <a:r>
              <a:rPr lang="en-US" altLang="zh-CN" sz="1200"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小于</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时间，则会导致第二个数据破坏前面保存在总线上提供给寄存器</a:t>
            </a: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B</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进行锁存的数据，会导致寄存器</a:t>
            </a: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B</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锁存</a:t>
            </a: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前一个数据未完成时，其输入端数据已经改变，从而未正确锁存前面的数据，这就是保持时间违例。</a:t>
            </a:r>
            <a:endPar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所以需要：</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endParaRPr lang="zh-CN" altLang="en-US" b="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84459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a:p>
            <a:r>
              <a:rPr lang="en-US" altLang="zh-CN" dirty="0"/>
              <a:t>2</a:t>
            </a:r>
            <a:r>
              <a:rPr lang="zh-CN" altLang="en-US" dirty="0"/>
              <a:t>、关键路径是</a:t>
            </a:r>
            <a:r>
              <a:rPr lang="en-US" altLang="zh-CN" dirty="0"/>
              <a:t>4</a:t>
            </a:r>
            <a:r>
              <a:rPr lang="zh-CN" altLang="en-US" dirty="0"/>
              <a:t>个加法器，</a:t>
            </a:r>
            <a:r>
              <a:rPr lang="en-US" altLang="zh-CN" dirty="0" err="1"/>
              <a:t>cin</a:t>
            </a:r>
            <a:r>
              <a:rPr lang="zh-CN" altLang="en-US" dirty="0"/>
              <a:t>和，</a:t>
            </a:r>
            <a:r>
              <a:rPr lang="en-US" altLang="zh-CN" dirty="0"/>
              <a:t>a</a:t>
            </a:r>
            <a:r>
              <a:rPr lang="zh-CN" altLang="en-US" dirty="0"/>
              <a:t>，</a:t>
            </a:r>
            <a:r>
              <a:rPr lang="en-US" altLang="zh-CN" dirty="0"/>
              <a:t>b</a:t>
            </a:r>
            <a:r>
              <a:rPr lang="zh-CN" altLang="en-US" dirty="0"/>
              <a:t>触发器一样都属于输入的寄存器，经历同一个</a:t>
            </a:r>
            <a:r>
              <a:rPr lang="en-US" altLang="zh-CN" sz="1200"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数据同时送入</a:t>
            </a:r>
            <a:r>
              <a:rPr lang="zh-CN" altLang="en-US" sz="1200"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“组合逻辑”</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关键路径，即</a:t>
            </a:r>
            <a:r>
              <a:rPr lang="en-US" altLang="zh-CN"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4</a:t>
            </a:r>
            <a:r>
              <a:rPr lang="zh-CN" altLang="en-US" sz="1200" b="0"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个加法器</a:t>
            </a:r>
            <a:endParaRPr lang="en-US" altLang="zh-CN" dirty="0"/>
          </a:p>
          <a:p>
            <a:r>
              <a:rPr lang="en-US" altLang="zh-CN" dirty="0"/>
              <a:t>3</a:t>
            </a:r>
            <a:r>
              <a:rPr lang="zh-CN" altLang="en-US" dirty="0"/>
              <a:t>、时钟周期</a:t>
            </a:r>
            <a:r>
              <a:rPr lang="en-US" altLang="zh-CN" dirty="0"/>
              <a:t>&gt;clk-to-q+4Adder+setup time =50ns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、最大频率 </a:t>
            </a:r>
            <a:r>
              <a:rPr lang="en-US" altLang="zh-CN" dirty="0"/>
              <a:t>(1/50ns)=</a:t>
            </a:r>
            <a:r>
              <a:rPr lang="zh-CN" altLang="en-US" dirty="0"/>
              <a:t> </a:t>
            </a:r>
            <a:r>
              <a:rPr lang="en-US" altLang="zh-CN" dirty="0"/>
              <a:t>20Mhz</a:t>
            </a:r>
          </a:p>
          <a:p>
            <a:r>
              <a:rPr lang="en-US" altLang="zh-CN" dirty="0"/>
              <a:t>5</a:t>
            </a:r>
            <a:r>
              <a:rPr lang="zh-CN" altLang="en-US" dirty="0"/>
              <a:t>、</a:t>
            </a:r>
            <a:r>
              <a:rPr lang="en-US" altLang="zh-CN" dirty="0"/>
              <a:t>S0</a:t>
            </a:r>
            <a:r>
              <a:rPr lang="zh-CN" altLang="en-US" dirty="0"/>
              <a:t>信号是最短路径（</a:t>
            </a:r>
            <a:r>
              <a:rPr lang="en-US" altLang="zh-CN" dirty="0"/>
              <a:t>1</a:t>
            </a:r>
            <a:r>
              <a:rPr lang="zh-CN" altLang="en-US" dirty="0"/>
              <a:t>个</a:t>
            </a:r>
            <a:r>
              <a:rPr lang="en-US" altLang="zh-CN" dirty="0"/>
              <a:t>adder</a:t>
            </a:r>
            <a:r>
              <a:rPr lang="zh-CN" altLang="en-US" dirty="0"/>
              <a:t>的</a:t>
            </a:r>
            <a:r>
              <a:rPr lang="en-US" altLang="zh-CN" dirty="0"/>
              <a:t>Delay</a:t>
            </a:r>
            <a:r>
              <a:rPr lang="zh-CN" altLang="en-US" dirty="0"/>
              <a:t>） </a:t>
            </a:r>
            <a:r>
              <a:rPr lang="en-US" altLang="zh-CN" dirty="0"/>
              <a:t>10ns</a:t>
            </a:r>
            <a:r>
              <a:rPr lang="zh-CN" altLang="en-US" dirty="0"/>
              <a:t>，</a:t>
            </a:r>
            <a:r>
              <a:rPr lang="en-US" altLang="zh-CN" dirty="0"/>
              <a:t>10+Clk_to_q=15ns&gt;</a:t>
            </a:r>
            <a:r>
              <a:rPr lang="en-US" altLang="zh-CN" dirty="0" err="1"/>
              <a:t>HoldTime</a:t>
            </a:r>
            <a:r>
              <a:rPr lang="en-US" altLang="zh-CN" dirty="0"/>
              <a:t>,</a:t>
            </a:r>
            <a:r>
              <a:rPr lang="zh-CN" altLang="en-US" dirty="0"/>
              <a:t>所以输出寄存器最大</a:t>
            </a:r>
            <a:r>
              <a:rPr lang="en-US" altLang="zh-CN" dirty="0" err="1"/>
              <a:t>HoldTime</a:t>
            </a:r>
            <a:r>
              <a:rPr lang="zh-CN" altLang="en-US" dirty="0"/>
              <a:t>是</a:t>
            </a:r>
            <a:r>
              <a:rPr lang="en-US" altLang="zh-CN" dirty="0"/>
              <a:t>15ns</a:t>
            </a:r>
            <a:r>
              <a:rPr lang="zh-CN" altLang="en-US" dirty="0"/>
              <a:t>（应小于</a:t>
            </a:r>
            <a:r>
              <a:rPr lang="en-US" altLang="zh-CN" dirty="0"/>
              <a:t>15ns</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2471444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、现代计算机更多采用专用通路提升性能。</a:t>
            </a:r>
            <a:endParaRPr lang="en-US" altLang="zh-CN" dirty="0"/>
          </a:p>
          <a:p>
            <a:r>
              <a:rPr lang="en-US" altLang="zh-CN" dirty="0"/>
              <a:t>2</a:t>
            </a:r>
            <a:r>
              <a:rPr lang="zh-CN" altLang="en-US" dirty="0"/>
              <a:t>、专用通路也可以看成是多总线结构。</a:t>
            </a:r>
            <a:endParaRPr lang="en-US" altLang="zh-CN" dirty="0"/>
          </a:p>
          <a:p>
            <a:r>
              <a:rPr lang="en-US" altLang="zh-CN" dirty="0"/>
              <a:t>3</a:t>
            </a:r>
            <a:r>
              <a:rPr lang="zh-CN" altLang="en-US" dirty="0"/>
              <a:t>、单总线和多总线数据通路结构在</a:t>
            </a:r>
            <a:r>
              <a:rPr lang="en-US" altLang="zh-CN" dirty="0"/>
              <a:t>3.2</a:t>
            </a:r>
            <a:r>
              <a:rPr lang="zh-CN" altLang="en-US" dirty="0"/>
              <a:t>节运算器组织部分已经讲过，不在重复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21</a:t>
            </a:fld>
            <a:endParaRPr lang="zh-CN" altLang="en-US"/>
          </a:p>
        </p:txBody>
      </p:sp>
    </p:spTree>
    <p:extLst>
      <p:ext uri="{BB962C8B-B14F-4D97-AF65-F5344CB8AC3E}">
        <p14:creationId xmlns:p14="http://schemas.microsoft.com/office/powerpoint/2010/main" val="878293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、图中蓝色的是控制信号，黑色的是数据流</a:t>
            </a:r>
            <a:endParaRPr lang="en-US" altLang="zh-CN" dirty="0"/>
          </a:p>
          <a:p>
            <a:r>
              <a:rPr lang="en-US" altLang="zh-CN" dirty="0"/>
              <a:t>2</a:t>
            </a:r>
            <a:r>
              <a:rPr lang="zh-CN" altLang="en-US" dirty="0"/>
              <a:t>、红色的控制器产生所有控制信号（红色）</a:t>
            </a:r>
            <a:endParaRPr lang="en-US" altLang="zh-CN" dirty="0"/>
          </a:p>
          <a:p>
            <a:r>
              <a:rPr lang="en-US" altLang="zh-CN" dirty="0"/>
              <a:t>3</a:t>
            </a:r>
            <a:r>
              <a:rPr lang="zh-CN" altLang="en-US" dirty="0"/>
              <a:t>、</a:t>
            </a:r>
            <a:r>
              <a:rPr lang="en-US" altLang="zh-CN" dirty="0"/>
              <a:t>out</a:t>
            </a:r>
            <a:r>
              <a:rPr lang="zh-CN" altLang="en-US" dirty="0"/>
              <a:t>类控制信号不能并发（总线分时复用），是互斥性的信号。除了</a:t>
            </a:r>
            <a:r>
              <a:rPr lang="en-US" altLang="zh-CN" dirty="0" err="1"/>
              <a:t>DREout</a:t>
            </a:r>
            <a:r>
              <a:rPr lang="zh-CN" altLang="en-US" dirty="0"/>
              <a:t>，这个是控制内存输出的，不影响内部总线，所以不与其它互斥。</a:t>
            </a:r>
            <a:endParaRPr lang="en-US" altLang="zh-CN" dirty="0"/>
          </a:p>
          <a:p>
            <a:r>
              <a:rPr lang="en-US" altLang="zh-CN" dirty="0"/>
              <a:t>4</a:t>
            </a:r>
            <a:r>
              <a:rPr lang="zh-CN" altLang="en-US" dirty="0"/>
              <a:t>、</a:t>
            </a:r>
            <a:r>
              <a:rPr lang="en-US" altLang="zh-CN" dirty="0"/>
              <a:t>in</a:t>
            </a:r>
            <a:r>
              <a:rPr lang="zh-CN" altLang="en-US" dirty="0"/>
              <a:t>信号互斥，读写信号也互斥。</a:t>
            </a:r>
            <a:endParaRPr lang="en-US" altLang="zh-CN" dirty="0"/>
          </a:p>
          <a:p>
            <a:r>
              <a:rPr lang="en-US" altLang="zh-CN" dirty="0"/>
              <a:t>5</a:t>
            </a:r>
            <a:r>
              <a:rPr lang="zh-CN" altLang="en-US" dirty="0"/>
              <a:t>、举例某寄存器中的数据送到</a:t>
            </a:r>
            <a:r>
              <a:rPr lang="en-US" altLang="zh-CN" dirty="0"/>
              <a:t>X</a:t>
            </a:r>
            <a:r>
              <a:rPr lang="zh-CN" altLang="en-US" dirty="0"/>
              <a:t>寄存器，演示数据通路以及总线的分时复用。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76056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、三个总线</a:t>
            </a:r>
            <a:r>
              <a:rPr lang="en-US" altLang="zh-CN" dirty="0"/>
              <a:t>BUS</a:t>
            </a:r>
            <a:r>
              <a:rPr lang="zh-CN" altLang="en-US" dirty="0"/>
              <a:t>、</a:t>
            </a:r>
            <a:r>
              <a:rPr lang="en-US" altLang="zh-CN" dirty="0"/>
              <a:t>bus1</a:t>
            </a:r>
            <a:r>
              <a:rPr lang="zh-CN" altLang="en-US" dirty="0"/>
              <a:t>、</a:t>
            </a:r>
            <a:r>
              <a:rPr lang="en-US" altLang="zh-CN" dirty="0"/>
              <a:t>bus2</a:t>
            </a:r>
          </a:p>
          <a:p>
            <a:r>
              <a:rPr lang="en-US" altLang="zh-CN" dirty="0"/>
              <a:t>2</a:t>
            </a:r>
            <a:r>
              <a:rPr lang="zh-CN" altLang="en-US" dirty="0"/>
              <a:t>、取指令可以在右上角的圈里通过</a:t>
            </a:r>
            <a:r>
              <a:rPr lang="en-US" altLang="zh-CN" dirty="0"/>
              <a:t>UBS</a:t>
            </a:r>
            <a:r>
              <a:rPr lang="zh-CN" altLang="en-US" dirty="0"/>
              <a:t>总线完成。可以稍作解释</a:t>
            </a:r>
            <a:endParaRPr lang="en-US" altLang="zh-CN" dirty="0"/>
          </a:p>
          <a:p>
            <a:r>
              <a:rPr lang="en-US" altLang="zh-CN" dirty="0"/>
              <a:t>3</a:t>
            </a:r>
            <a:r>
              <a:rPr lang="zh-CN" altLang="en-US" dirty="0"/>
              <a:t>、运算可以在左下角圆圈通过</a:t>
            </a:r>
            <a:r>
              <a:rPr lang="en-US" altLang="zh-CN" dirty="0"/>
              <a:t>bus1</a:t>
            </a:r>
            <a:r>
              <a:rPr lang="zh-CN" altLang="en-US" dirty="0"/>
              <a:t>和</a:t>
            </a:r>
            <a:r>
              <a:rPr lang="en-US" altLang="zh-CN" dirty="0"/>
              <a:t>bus2</a:t>
            </a:r>
            <a:r>
              <a:rPr lang="zh-CN" altLang="en-US" dirty="0"/>
              <a:t>完成，因此可以和取指令并发。</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34700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、单周期</a:t>
            </a:r>
            <a:r>
              <a:rPr lang="en-US" altLang="zh-CN" dirty="0"/>
              <a:t>MIPS</a:t>
            </a:r>
            <a:r>
              <a:rPr lang="zh-CN" altLang="en-US" dirty="0"/>
              <a:t>指令的专用通路，所有指令都是在一个周期内完成。 （前面讲的单总线结构里，完成一条</a:t>
            </a:r>
            <a:r>
              <a:rPr lang="en-US" altLang="zh-CN" dirty="0"/>
              <a:t>ADD</a:t>
            </a:r>
            <a:r>
              <a:rPr lang="zh-CN" altLang="en-US" dirty="0"/>
              <a:t>指令需要</a:t>
            </a:r>
            <a:r>
              <a:rPr lang="en-US" altLang="zh-CN" dirty="0"/>
              <a:t>3</a:t>
            </a:r>
            <a:r>
              <a:rPr lang="zh-CN" altLang="en-US" dirty="0"/>
              <a:t>个周期</a:t>
            </a:r>
            <a:r>
              <a:rPr lang="en-US" altLang="zh-CN" dirty="0"/>
              <a:t>——3.2</a:t>
            </a:r>
            <a:r>
              <a:rPr lang="zh-CN" altLang="en-US" dirty="0"/>
              <a:t>节运算器组织部分已经讲过）</a:t>
            </a:r>
            <a:endParaRPr lang="en-US" altLang="zh-CN" dirty="0"/>
          </a:p>
          <a:p>
            <a:r>
              <a:rPr lang="en-US" altLang="zh-CN" dirty="0"/>
              <a:t>2</a:t>
            </a:r>
            <a:r>
              <a:rPr lang="zh-CN" altLang="en-US" dirty="0"/>
              <a:t>、实现单周期思路：指令执行过程中需要被多次使用的部件被设计成独立分开。</a:t>
            </a:r>
            <a:endParaRPr lang="en-US" altLang="zh-CN" dirty="0"/>
          </a:p>
          <a:p>
            <a:r>
              <a:rPr lang="en-US" altLang="zh-CN" dirty="0"/>
              <a:t>	1</a:t>
            </a:r>
            <a:r>
              <a:rPr lang="zh-CN" altLang="en-US" dirty="0"/>
              <a:t>）如取指令和取操作数都访问主存，主存就需要分开，指令存储器专门用于存放指令，数据存储器专门存放数据。哈佛结构，</a:t>
            </a:r>
            <a:r>
              <a:rPr lang="en-US" altLang="zh-CN" dirty="0"/>
              <a:t>Cache</a:t>
            </a:r>
            <a:r>
              <a:rPr lang="zh-CN" altLang="en-US" dirty="0"/>
              <a:t>也是这种结构。</a:t>
            </a:r>
            <a:endParaRPr lang="en-US" altLang="zh-CN" dirty="0"/>
          </a:p>
          <a:p>
            <a:r>
              <a:rPr lang="en-US" altLang="zh-CN" dirty="0"/>
              <a:t>	2</a:t>
            </a:r>
            <a:r>
              <a:rPr lang="zh-CN" altLang="en-US" dirty="0"/>
              <a:t>）加法器</a:t>
            </a:r>
            <a:r>
              <a:rPr lang="en-US" altLang="zh-CN" dirty="0"/>
              <a:t>3</a:t>
            </a:r>
            <a:r>
              <a:rPr lang="zh-CN" altLang="en-US" dirty="0"/>
              <a:t>个，目的也是如此。</a:t>
            </a:r>
            <a:r>
              <a:rPr lang="en-US" altLang="zh-CN" dirty="0"/>
              <a:t>ALU</a:t>
            </a:r>
            <a:r>
              <a:rPr lang="zh-CN" altLang="en-US" dirty="0"/>
              <a:t>用于一般算术逻辑运算，</a:t>
            </a:r>
            <a:r>
              <a:rPr lang="en-US" altLang="zh-CN" dirty="0"/>
              <a:t>PC</a:t>
            </a:r>
            <a:r>
              <a:rPr lang="zh-CN" altLang="en-US" dirty="0"/>
              <a:t>自增的</a:t>
            </a:r>
            <a:r>
              <a:rPr lang="en-US" altLang="zh-CN" dirty="0"/>
              <a:t>+4</a:t>
            </a:r>
            <a:r>
              <a:rPr lang="zh-CN" altLang="en-US" dirty="0"/>
              <a:t>设计专门加法器固定</a:t>
            </a:r>
            <a:r>
              <a:rPr lang="en-US" altLang="zh-CN" dirty="0"/>
              <a:t>+4</a:t>
            </a:r>
            <a:r>
              <a:rPr lang="zh-CN" altLang="en-US" dirty="0"/>
              <a:t>实现；相对寻址的转移指令也需要加操作改变</a:t>
            </a:r>
            <a:r>
              <a:rPr lang="en-US" altLang="zh-CN" dirty="0"/>
              <a:t>PC</a:t>
            </a:r>
            <a:r>
              <a:rPr lang="zh-CN" altLang="en-US" dirty="0"/>
              <a:t>，通过设置专用加法器实现（地址符号扩展后左移</a:t>
            </a:r>
            <a:r>
              <a:rPr lang="en-US" altLang="zh-CN" dirty="0"/>
              <a:t>2</a:t>
            </a:r>
            <a:r>
              <a:rPr lang="zh-CN" altLang="en-US" dirty="0"/>
              <a:t>位与自增后的</a:t>
            </a:r>
            <a:r>
              <a:rPr lang="en-US" altLang="zh-CN" dirty="0"/>
              <a:t>PC</a:t>
            </a:r>
            <a:r>
              <a:rPr lang="zh-CN" altLang="en-US" dirty="0"/>
              <a:t>相加）；</a:t>
            </a:r>
            <a:endParaRPr lang="en-US" altLang="zh-CN" dirty="0"/>
          </a:p>
          <a:p>
            <a:r>
              <a:rPr lang="zh-CN" altLang="en-US" dirty="0"/>
              <a:t>下面我以</a:t>
            </a:r>
            <a:r>
              <a:rPr lang="en-US" altLang="zh-CN" dirty="0"/>
              <a:t>MIPS</a:t>
            </a:r>
            <a:r>
              <a:rPr lang="zh-CN" altLang="en-US" dirty="0"/>
              <a:t>的</a:t>
            </a:r>
            <a:r>
              <a:rPr lang="en-US" altLang="zh-CN" dirty="0"/>
              <a:t>R</a:t>
            </a:r>
            <a:r>
              <a:rPr lang="zh-CN" altLang="en-US" dirty="0"/>
              <a:t>型指令为例来看一下此数据通路。</a:t>
            </a:r>
            <a:r>
              <a:rPr lang="en-US" altLang="zh-CN" dirty="0"/>
              <a:t>R</a:t>
            </a:r>
            <a:r>
              <a:rPr lang="zh-CN" altLang="en-US" dirty="0"/>
              <a:t>型指令</a:t>
            </a:r>
            <a:r>
              <a:rPr lang="en-US" altLang="zh-CN" dirty="0"/>
              <a:t>OP</a:t>
            </a:r>
            <a:r>
              <a:rPr lang="zh-CN" altLang="en-US" dirty="0"/>
              <a:t>全</a:t>
            </a:r>
            <a:r>
              <a:rPr lang="en-US" altLang="zh-CN" dirty="0"/>
              <a:t>0</a:t>
            </a:r>
            <a:r>
              <a:rPr lang="zh-CN" altLang="en-US" dirty="0"/>
              <a:t>，把</a:t>
            </a:r>
            <a:r>
              <a:rPr lang="en-US" altLang="zh-CN" dirty="0" err="1"/>
              <a:t>Rs</a:t>
            </a:r>
            <a:r>
              <a:rPr lang="zh-CN" altLang="en-US" dirty="0"/>
              <a:t>和</a:t>
            </a:r>
            <a:r>
              <a:rPr lang="en-US" altLang="zh-CN" dirty="0" err="1"/>
              <a:t>Rt</a:t>
            </a:r>
            <a:r>
              <a:rPr lang="zh-CN" altLang="en-US" dirty="0"/>
              <a:t>的操作结果保存到</a:t>
            </a:r>
            <a:r>
              <a:rPr lang="en-US" altLang="zh-CN" dirty="0"/>
              <a:t>Rd</a:t>
            </a:r>
            <a:r>
              <a:rPr lang="zh-CN" altLang="en-US" dirty="0"/>
              <a:t>中，</a:t>
            </a:r>
            <a:r>
              <a:rPr lang="en-US" altLang="zh-CN" dirty="0" err="1"/>
              <a:t>funct</a:t>
            </a:r>
            <a:r>
              <a:rPr lang="zh-CN" altLang="en-US" dirty="0"/>
              <a:t>字段表示具体做什么操作（加减</a:t>
            </a:r>
            <a:r>
              <a:rPr lang="en-US" altLang="zh-CN" dirty="0"/>
              <a:t>…</a:t>
            </a:r>
            <a:r>
              <a:rPr lang="zh-CN" altLang="en-US" dirty="0"/>
              <a:t>），移位部分暂且不关心。</a:t>
            </a:r>
            <a:endParaRPr lang="en-US" altLang="zh-CN" dirty="0"/>
          </a:p>
          <a:p>
            <a:r>
              <a:rPr lang="en-US" altLang="zh-CN" dirty="0"/>
              <a:t>PC</a:t>
            </a:r>
            <a:r>
              <a:rPr lang="zh-CN" altLang="en-US" dirty="0"/>
              <a:t>直接送到指令存储器的</a:t>
            </a:r>
            <a:r>
              <a:rPr lang="en-US" altLang="zh-CN" dirty="0"/>
              <a:t>A</a:t>
            </a:r>
            <a:r>
              <a:rPr lang="zh-CN" altLang="en-US" dirty="0"/>
              <a:t>端，</a:t>
            </a:r>
            <a:r>
              <a:rPr lang="en-US" altLang="zh-CN" dirty="0"/>
              <a:t>PC</a:t>
            </a:r>
            <a:r>
              <a:rPr lang="zh-CN" altLang="en-US" dirty="0"/>
              <a:t>中值作为地址，进行译码选中对应单元，使此单元输出其中的数据</a:t>
            </a:r>
            <a:r>
              <a:rPr lang="en-US" altLang="zh-CN" dirty="0"/>
              <a:t>——</a:t>
            </a:r>
            <a:r>
              <a:rPr lang="zh-CN" altLang="en-US" dirty="0"/>
              <a:t>即指令码，（注意此处没有</a:t>
            </a:r>
            <a:r>
              <a:rPr lang="en-US" altLang="zh-CN" dirty="0"/>
              <a:t>IR</a:t>
            </a:r>
            <a:r>
              <a:rPr lang="zh-CN" altLang="en-US" dirty="0"/>
              <a:t>，多一个</a:t>
            </a:r>
            <a:r>
              <a:rPr lang="en-US" altLang="zh-CN" dirty="0"/>
              <a:t>IR</a:t>
            </a:r>
            <a:r>
              <a:rPr lang="zh-CN" altLang="en-US" dirty="0"/>
              <a:t>，就多一个周期，无法单周期）</a:t>
            </a:r>
            <a:endParaRPr lang="en-US" altLang="zh-CN" dirty="0"/>
          </a:p>
          <a:p>
            <a:r>
              <a:rPr lang="zh-CN" altLang="en-US" dirty="0"/>
              <a:t>并提取出三个寄存器的编码，作为地址码送到寄存器堆，用于选择</a:t>
            </a:r>
            <a:r>
              <a:rPr lang="en-US" altLang="zh-CN" dirty="0" err="1"/>
              <a:t>rs</a:t>
            </a:r>
            <a:r>
              <a:rPr lang="zh-CN" altLang="en-US" dirty="0"/>
              <a:t>，</a:t>
            </a:r>
            <a:r>
              <a:rPr lang="en-US" altLang="zh-CN" dirty="0" err="1"/>
              <a:t>rt</a:t>
            </a:r>
            <a:r>
              <a:rPr lang="zh-CN" altLang="en-US" dirty="0"/>
              <a:t>，</a:t>
            </a:r>
            <a:r>
              <a:rPr lang="en-US" altLang="zh-CN" dirty="0"/>
              <a:t>td</a:t>
            </a:r>
            <a:r>
              <a:rPr lang="zh-CN" altLang="en-US" dirty="0"/>
              <a:t>寄存器。（寄存器堆可以通过</a:t>
            </a:r>
            <a:r>
              <a:rPr lang="en-US" altLang="zh-CN" dirty="0"/>
              <a:t>R1</a:t>
            </a:r>
            <a:r>
              <a:rPr lang="zh-CN" altLang="en-US" dirty="0"/>
              <a:t>和</a:t>
            </a:r>
            <a:r>
              <a:rPr lang="en-US" altLang="zh-CN" dirty="0"/>
              <a:t> R2</a:t>
            </a:r>
            <a:r>
              <a:rPr lang="zh-CN" altLang="en-US" dirty="0"/>
              <a:t>引脚同时输出</a:t>
            </a:r>
            <a:r>
              <a:rPr lang="en-US" altLang="zh-CN" dirty="0"/>
              <a:t>2</a:t>
            </a:r>
            <a:r>
              <a:rPr lang="zh-CN" altLang="en-US" dirty="0"/>
              <a:t>个寄存器中的值，并在</a:t>
            </a:r>
            <a:r>
              <a:rPr lang="en-US" altLang="zh-CN" dirty="0"/>
              <a:t>CLK</a:t>
            </a:r>
            <a:r>
              <a:rPr lang="zh-CN" altLang="en-US" dirty="0"/>
              <a:t>到来时把</a:t>
            </a:r>
            <a:r>
              <a:rPr lang="en-US" altLang="zh-CN" dirty="0"/>
              <a:t>WD</a:t>
            </a:r>
            <a:r>
              <a:rPr lang="zh-CN" altLang="en-US" dirty="0"/>
              <a:t>引脚上的数据输入到</a:t>
            </a:r>
            <a:r>
              <a:rPr lang="en-US" altLang="zh-CN" dirty="0"/>
              <a:t>W#</a:t>
            </a:r>
            <a:r>
              <a:rPr lang="zh-CN" altLang="en-US" dirty="0"/>
              <a:t>确定的寄存器中，当前例子中就是</a:t>
            </a:r>
            <a:r>
              <a:rPr lang="en-US" altLang="zh-CN" dirty="0" err="1"/>
              <a:t>rd</a:t>
            </a:r>
            <a:r>
              <a:rPr lang="zh-CN" altLang="en-US" dirty="0"/>
              <a:t>）</a:t>
            </a:r>
            <a:endParaRPr lang="en-US" altLang="zh-CN" dirty="0"/>
          </a:p>
          <a:p>
            <a:r>
              <a:rPr lang="zh-CN" altLang="en-US" dirty="0"/>
              <a:t>同时根据</a:t>
            </a:r>
            <a:r>
              <a:rPr lang="en-US" altLang="zh-CN" dirty="0"/>
              <a:t>OP</a:t>
            </a:r>
            <a:r>
              <a:rPr lang="zh-CN" altLang="en-US" dirty="0"/>
              <a:t>和</a:t>
            </a:r>
            <a:r>
              <a:rPr lang="en-US" altLang="zh-CN" dirty="0" err="1"/>
              <a:t>funct</a:t>
            </a:r>
            <a:r>
              <a:rPr lang="zh-CN" altLang="en-US" dirty="0"/>
              <a:t>字段由控制器生成且并发出如图的所有控制信号，这些信号控制寄存器堆输出，选择器输出，</a:t>
            </a:r>
            <a:r>
              <a:rPr lang="en-US" altLang="zh-CN" dirty="0"/>
              <a:t>ALU</a:t>
            </a:r>
            <a:r>
              <a:rPr lang="zh-CN" altLang="en-US" dirty="0"/>
              <a:t>运算（</a:t>
            </a:r>
            <a:r>
              <a:rPr lang="en-US" altLang="zh-CN" dirty="0" err="1"/>
              <a:t>AluOP</a:t>
            </a:r>
            <a:r>
              <a:rPr lang="zh-CN" altLang="en-US" dirty="0"/>
              <a:t>控制），沿通路不经过数据存储器而通过选择器经由最下面通路送入寄存器堆的</a:t>
            </a:r>
            <a:r>
              <a:rPr lang="en-US" altLang="zh-CN" dirty="0"/>
              <a:t>WD</a:t>
            </a:r>
            <a:r>
              <a:rPr lang="zh-CN" altLang="en-US" dirty="0"/>
              <a:t>，</a:t>
            </a:r>
            <a:endParaRPr lang="en-US" altLang="zh-CN" dirty="0"/>
          </a:p>
          <a:p>
            <a:r>
              <a:rPr lang="zh-CN" altLang="en-US" dirty="0"/>
              <a:t>与此同时，</a:t>
            </a:r>
            <a:r>
              <a:rPr lang="en-US" altLang="zh-CN" dirty="0"/>
              <a:t>PC</a:t>
            </a:r>
            <a:r>
              <a:rPr lang="zh-CN" altLang="en-US" dirty="0"/>
              <a:t>送入下面的加法器自动</a:t>
            </a:r>
            <a:r>
              <a:rPr lang="en-US" altLang="zh-CN" dirty="0"/>
              <a:t>+4</a:t>
            </a:r>
            <a:r>
              <a:rPr lang="zh-CN" altLang="en-US" dirty="0"/>
              <a:t>（</a:t>
            </a:r>
            <a:r>
              <a:rPr lang="en-US" altLang="zh-CN" dirty="0"/>
              <a:t>MIPS</a:t>
            </a:r>
            <a:r>
              <a:rPr lang="zh-CN" altLang="en-US" dirty="0"/>
              <a:t>指令</a:t>
            </a:r>
            <a:r>
              <a:rPr lang="en-US" altLang="zh-CN" dirty="0"/>
              <a:t>4</a:t>
            </a:r>
            <a:r>
              <a:rPr lang="zh-CN" altLang="en-US" dirty="0"/>
              <a:t>字节），并经由上面的选择器（控制信号</a:t>
            </a:r>
            <a:r>
              <a:rPr lang="en-US" altLang="zh-CN" dirty="0" err="1"/>
              <a:t>PCsrc</a:t>
            </a:r>
            <a:r>
              <a:rPr lang="zh-CN" altLang="en-US" dirty="0"/>
              <a:t>与其它控制信号由控制器并发）又送入寄存器</a:t>
            </a:r>
            <a:r>
              <a:rPr lang="en-US" altLang="zh-CN" dirty="0"/>
              <a:t>PC</a:t>
            </a:r>
            <a:r>
              <a:rPr lang="zh-CN" altLang="en-US" dirty="0"/>
              <a:t>的输入端。</a:t>
            </a:r>
            <a:endParaRPr lang="en-US" altLang="zh-CN" dirty="0"/>
          </a:p>
          <a:p>
            <a:r>
              <a:rPr lang="zh-CN" altLang="en-US" dirty="0"/>
              <a:t>当时钟信号</a:t>
            </a:r>
            <a:r>
              <a:rPr lang="en-US" altLang="zh-CN" dirty="0"/>
              <a:t>CLK</a:t>
            </a:r>
            <a:r>
              <a:rPr lang="zh-CN" altLang="en-US" dirty="0"/>
              <a:t>到达时，运算结果写入寄存器堆中的</a:t>
            </a:r>
            <a:r>
              <a:rPr lang="en-US" altLang="zh-CN" dirty="0" err="1"/>
              <a:t>rd</a:t>
            </a:r>
            <a:r>
              <a:rPr lang="zh-CN" altLang="en-US" dirty="0"/>
              <a:t>寄存器中，下一条指令的地址（之前</a:t>
            </a:r>
            <a:r>
              <a:rPr lang="en-US" altLang="zh-CN" dirty="0"/>
              <a:t>PC+4</a:t>
            </a:r>
            <a:r>
              <a:rPr lang="zh-CN" altLang="en-US" dirty="0"/>
              <a:t>的值）被锁存入</a:t>
            </a:r>
            <a:r>
              <a:rPr lang="en-US" altLang="zh-CN" dirty="0"/>
              <a:t>PC</a:t>
            </a:r>
            <a:r>
              <a:rPr lang="zh-CN" altLang="en-US" dirty="0"/>
              <a:t>寄存器（经过</a:t>
            </a:r>
            <a:r>
              <a:rPr lang="en-US" altLang="zh-CN" dirty="0" err="1"/>
              <a:t>Clk</a:t>
            </a:r>
            <a:r>
              <a:rPr lang="en-US" altLang="zh-CN" dirty="0"/>
              <a:t>-to-Q</a:t>
            </a:r>
            <a:r>
              <a:rPr lang="zh-CN" altLang="en-US" dirty="0"/>
              <a:t>延迟后可实现下一条指令取指）。</a:t>
            </a:r>
            <a:endParaRPr lang="en-US" altLang="zh-CN" dirty="0"/>
          </a:p>
          <a:p>
            <a:r>
              <a:rPr lang="zh-CN" altLang="en-US" dirty="0"/>
              <a:t>可见，经过一个时钟周期，完成了取指运算保存结果的指令执行全过程。这就是专用通路的单周期</a:t>
            </a:r>
            <a:r>
              <a:rPr lang="en-US" altLang="zh-CN" dirty="0"/>
              <a:t>MIPS</a:t>
            </a:r>
            <a:r>
              <a:rPr lang="zh-CN" altLang="en-US" dirty="0"/>
              <a:t>指令执行过程。</a:t>
            </a:r>
            <a:endParaRPr lang="en-US" altLang="zh-CN" dirty="0"/>
          </a:p>
          <a:p>
            <a:endParaRPr lang="en-US" altLang="zh-CN" dirty="0"/>
          </a:p>
          <a:p>
            <a:r>
              <a:rPr lang="zh-CN" altLang="en-US" dirty="0"/>
              <a:t>如果是相对寻址的转移指令，则把</a:t>
            </a:r>
            <a:r>
              <a:rPr lang="en-US" altLang="zh-CN" dirty="0"/>
              <a:t>16</a:t>
            </a:r>
            <a:r>
              <a:rPr lang="zh-CN" altLang="en-US" dirty="0"/>
              <a:t>位立即数地址提取出来经由符号扩展并左移</a:t>
            </a:r>
            <a:r>
              <a:rPr lang="en-US" altLang="zh-CN" dirty="0"/>
              <a:t>2</a:t>
            </a:r>
            <a:r>
              <a:rPr lang="zh-CN" altLang="en-US" dirty="0"/>
              <a:t>位后与</a:t>
            </a:r>
            <a:r>
              <a:rPr lang="en-US" altLang="zh-CN" dirty="0"/>
              <a:t>PC+4</a:t>
            </a:r>
            <a:r>
              <a:rPr lang="zh-CN" altLang="en-US" dirty="0"/>
              <a:t>后的值相加，形成转移目标地址送入左上角的数据选择器（</a:t>
            </a:r>
            <a:r>
              <a:rPr lang="en-US" altLang="zh-CN" dirty="0" err="1"/>
              <a:t>PCSrc</a:t>
            </a:r>
            <a:r>
              <a:rPr lang="zh-CN" altLang="en-US" dirty="0"/>
              <a:t>由控制器产生）。并在</a:t>
            </a:r>
            <a:r>
              <a:rPr lang="en-US" altLang="zh-CN" dirty="0"/>
              <a:t>CLK</a:t>
            </a:r>
            <a:r>
              <a:rPr lang="zh-CN" altLang="en-US" dirty="0"/>
              <a:t>到来时所存入</a:t>
            </a:r>
            <a:r>
              <a:rPr lang="en-US" altLang="zh-CN" dirty="0"/>
              <a:t>PC</a:t>
            </a:r>
            <a:r>
              <a:rPr lang="zh-CN" altLang="en-US" dirty="0"/>
              <a:t>，在一个周期内完成指令。</a:t>
            </a:r>
            <a:endParaRPr lang="en-US" altLang="zh-CN" dirty="0"/>
          </a:p>
          <a:p>
            <a:r>
              <a:rPr lang="zh-CN" altLang="en-US" dirty="0"/>
              <a:t>此过程可见两个加法器并行，体现了实现单周期的设计思路。</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115272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不同的数据通路中可以使用相同功能部件</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如寄存器</a:t>
            </a:r>
            <a:r>
              <a:rPr lang="en-US" altLang="zh-CN" sz="1200" dirty="0">
                <a:solidFill>
                  <a:srgbClr val="000000"/>
                </a:solidFill>
                <a:latin typeface="Microsoft Yahei"/>
                <a:ea typeface="Microsoft Yahei"/>
                <a:sym typeface="Microsoft Yahei"/>
              </a:rPr>
              <a:t>R0</a:t>
            </a:r>
            <a:r>
              <a:rPr lang="zh-CN" altLang="en-US" sz="1200" dirty="0">
                <a:solidFill>
                  <a:srgbClr val="000000"/>
                </a:solidFill>
                <a:latin typeface="Microsoft Yahei"/>
                <a:ea typeface="Microsoft Yahei"/>
                <a:sym typeface="Microsoft Yahei"/>
              </a:rPr>
              <a:t>就可以在多个数据通路中使用。</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504532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最小值是</a:t>
            </a:r>
            <a:r>
              <a:rPr lang="en-US" altLang="zh-CN" sz="1200" dirty="0">
                <a:solidFill>
                  <a:srgbClr val="000000"/>
                </a:solidFill>
                <a:latin typeface="Microsoft Yahei"/>
                <a:ea typeface="Microsoft Yahei"/>
                <a:sym typeface="Microsoft Yahei"/>
              </a:rPr>
              <a:t>setup + hold</a:t>
            </a:r>
            <a:r>
              <a:rPr lang="zh-CN" altLang="en-US" sz="1200" dirty="0">
                <a:solidFill>
                  <a:srgbClr val="000000"/>
                </a:solidFill>
                <a:latin typeface="Microsoft Yahei"/>
                <a:ea typeface="Microsoft Yahei"/>
                <a:sym typeface="Microsoft Yahei"/>
              </a:rPr>
              <a:t>。不用包括</a:t>
            </a:r>
            <a:r>
              <a:rPr lang="en-US" altLang="zh-CN" sz="1200" dirty="0" err="1">
                <a:solidFill>
                  <a:srgbClr val="000000"/>
                </a:solidFill>
                <a:latin typeface="Microsoft Yahei"/>
                <a:ea typeface="Microsoft Yahei"/>
                <a:sym typeface="Microsoft Yahei"/>
              </a:rPr>
              <a:t>Clk</a:t>
            </a:r>
            <a:r>
              <a:rPr lang="en-US" altLang="zh-CN" sz="1200" dirty="0">
                <a:solidFill>
                  <a:srgbClr val="000000"/>
                </a:solidFill>
                <a:latin typeface="Microsoft Yahei"/>
                <a:ea typeface="Microsoft Yahei"/>
                <a:sym typeface="Microsoft Yahei"/>
              </a:rPr>
              <a:t>-to-Q(</a:t>
            </a:r>
            <a:r>
              <a:rPr lang="zh-CN" altLang="en-US" sz="1200" dirty="0">
                <a:solidFill>
                  <a:srgbClr val="000000"/>
                </a:solidFill>
                <a:latin typeface="Microsoft Yahei"/>
                <a:ea typeface="Microsoft Yahei"/>
                <a:sym typeface="Microsoft Yahei"/>
              </a:rPr>
              <a:t>它小于</a:t>
            </a:r>
            <a:r>
              <a:rPr lang="en-US" altLang="zh-CN" sz="1200" dirty="0">
                <a:solidFill>
                  <a:srgbClr val="000000"/>
                </a:solidFill>
                <a:latin typeface="Microsoft Yahei"/>
                <a:ea typeface="Microsoft Yahei"/>
                <a:sym typeface="Microsoft Yahei"/>
              </a:rPr>
              <a:t>hold)</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26</a:t>
            </a:fld>
            <a:endParaRPr lang="zh-CN" altLang="en-US"/>
          </a:p>
        </p:txBody>
      </p:sp>
    </p:spTree>
    <p:extLst>
      <p:ext uri="{BB962C8B-B14F-4D97-AF65-F5344CB8AC3E}">
        <p14:creationId xmlns:p14="http://schemas.microsoft.com/office/powerpoint/2010/main" val="384840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都对。此题可以对比</a:t>
            </a:r>
            <a:r>
              <a:rPr lang="en-US" altLang="zh-CN" sz="1200" dirty="0">
                <a:solidFill>
                  <a:srgbClr val="000000"/>
                </a:solidFill>
                <a:latin typeface="Microsoft Yahei"/>
                <a:ea typeface="Microsoft Yahei"/>
                <a:sym typeface="Microsoft Yahei"/>
              </a:rPr>
              <a:t>6.1</a:t>
            </a:r>
            <a:r>
              <a:rPr lang="zh-CN" altLang="en-US" sz="1200" dirty="0">
                <a:solidFill>
                  <a:srgbClr val="000000"/>
                </a:solidFill>
                <a:latin typeface="Microsoft Yahei"/>
                <a:ea typeface="Microsoft Yahei"/>
                <a:sym typeface="Microsoft Yahei"/>
              </a:rPr>
              <a:t>节</a:t>
            </a:r>
            <a:r>
              <a:rPr lang="en-US" altLang="zh-CN" sz="1200" dirty="0">
                <a:solidFill>
                  <a:srgbClr val="000000"/>
                </a:solidFill>
                <a:latin typeface="Microsoft Yahei"/>
                <a:ea typeface="Microsoft Yahei"/>
                <a:sym typeface="Microsoft Yahei"/>
              </a:rPr>
              <a:t>PPT</a:t>
            </a:r>
            <a:r>
              <a:rPr lang="zh-CN" altLang="en-US" sz="1200" dirty="0">
                <a:solidFill>
                  <a:srgbClr val="000000"/>
                </a:solidFill>
                <a:latin typeface="Microsoft Yahei"/>
                <a:ea typeface="Microsoft Yahei"/>
                <a:sym typeface="Microsoft Yahei"/>
              </a:rPr>
              <a:t>中的单总线数据通路和专用数据通路理解。</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数据通路结构不同</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当然具体数据路径不一样。同样的一个</a:t>
            </a:r>
            <a:r>
              <a:rPr lang="en-US" altLang="zh-CN" sz="1200" dirty="0">
                <a:solidFill>
                  <a:srgbClr val="000000"/>
                </a:solidFill>
                <a:latin typeface="Microsoft Yahei"/>
                <a:ea typeface="Microsoft Yahei"/>
                <a:sym typeface="Microsoft Yahei"/>
              </a:rPr>
              <a:t>add $s0,$s1,$s2</a:t>
            </a:r>
            <a:r>
              <a:rPr lang="zh-CN" altLang="en-US" sz="1200" dirty="0">
                <a:solidFill>
                  <a:srgbClr val="000000"/>
                </a:solidFill>
                <a:latin typeface="Microsoft Yahei"/>
                <a:ea typeface="Microsoft Yahei"/>
                <a:sym typeface="Microsoft Yahei"/>
              </a:rPr>
              <a:t>在单总线数据通路和在专用数据通路中的执行是的数据路径就不一样。</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结构不同</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数据通路不同</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信号当然不同。</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效率当然不同</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专用数据通路就高于单总线数据通路。</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1361830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、白色圆圈的可能是不需要的。指令可能只需要</a:t>
            </a:r>
            <a:r>
              <a:rPr lang="en-US" altLang="zh-CN" dirty="0"/>
              <a:t>3</a:t>
            </a:r>
            <a:r>
              <a:rPr lang="zh-CN" altLang="en-US" dirty="0"/>
              <a:t>个圆圈执行结束，有的可能需要</a:t>
            </a:r>
            <a:r>
              <a:rPr lang="en-US" altLang="zh-CN" dirty="0"/>
              <a:t>7</a:t>
            </a:r>
            <a:r>
              <a:rPr lang="zh-CN" altLang="en-US" dirty="0"/>
              <a:t>个圆圈才能执行完毕。</a:t>
            </a:r>
            <a:endParaRPr lang="en-US" altLang="zh-CN" dirty="0"/>
          </a:p>
          <a:p>
            <a:r>
              <a:rPr lang="en-US" altLang="zh-CN" dirty="0"/>
              <a:t>2</a:t>
            </a:r>
            <a:r>
              <a:rPr lang="zh-CN" altLang="en-US" dirty="0"/>
              <a:t>、中断响应周期，又叫中断隐指令。中断现在可以理解为固定的子程序，发生中断自动跳转到中断服务子程序执行，执行结束后返回到程序中断处下一条指令继续执行。中断具体的处理逻辑和过程将在下一章介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4077362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、一个时钟周期，完成一个微操作。</a:t>
            </a:r>
            <a:endParaRPr lang="en-US" altLang="zh-CN" dirty="0"/>
          </a:p>
          <a:p>
            <a:r>
              <a:rPr lang="en-US" altLang="zh-CN" dirty="0"/>
              <a:t>2</a:t>
            </a:r>
            <a:r>
              <a:rPr lang="zh-CN" altLang="en-US" dirty="0"/>
              <a:t>、</a:t>
            </a:r>
            <a:r>
              <a:rPr lang="en-US" altLang="zh-CN" dirty="0"/>
              <a:t>N</a:t>
            </a:r>
            <a:r>
              <a:rPr lang="zh-CN" altLang="en-US" dirty="0"/>
              <a:t>取决于指令功能，寻址方式，指令执行结束时是否有中断？等等</a:t>
            </a:r>
            <a:endParaRPr lang="en-US" altLang="zh-CN" dirty="0"/>
          </a:p>
          <a:p>
            <a:r>
              <a:rPr lang="en-US" altLang="zh-CN" dirty="0"/>
              <a:t>2</a:t>
            </a:r>
            <a:r>
              <a:rPr lang="zh-CN" altLang="en-US" dirty="0"/>
              <a:t>、</a:t>
            </a:r>
            <a:r>
              <a:rPr lang="en-US" altLang="zh-CN" dirty="0"/>
              <a:t>K</a:t>
            </a:r>
            <a:r>
              <a:rPr lang="zh-CN" altLang="en-US" dirty="0"/>
              <a:t>通常取决于</a:t>
            </a:r>
            <a:r>
              <a:rPr lang="en-US" altLang="zh-CN" dirty="0"/>
              <a:t>CPU</a:t>
            </a:r>
            <a:r>
              <a:rPr lang="zh-CN" altLang="en-US" dirty="0"/>
              <a:t>硬件的设计，一般定义为从主存读出一条指令的最短时间。</a:t>
            </a:r>
            <a:r>
              <a:rPr lang="en-US" altLang="zh-CN" dirty="0"/>
              <a:t>K</a:t>
            </a:r>
            <a:r>
              <a:rPr lang="zh-CN" altLang="en-US" dirty="0"/>
              <a:t>可以</a:t>
            </a:r>
            <a:r>
              <a:rPr lang="en-US" altLang="zh-CN" dirty="0"/>
              <a:t>=1  </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1879728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799875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、状态周期电位，取指（</a:t>
            </a:r>
            <a:r>
              <a:rPr lang="en-US" altLang="zh-CN" dirty="0"/>
              <a:t>M</a:t>
            </a:r>
            <a:r>
              <a:rPr lang="en-US" altLang="zh-CN" baseline="-25000" dirty="0"/>
              <a:t>IF</a:t>
            </a:r>
            <a:r>
              <a:rPr lang="zh-CN" altLang="en-US" dirty="0"/>
              <a:t>）、译码（</a:t>
            </a:r>
            <a:r>
              <a:rPr lang="en-US" altLang="zh-CN" dirty="0"/>
              <a:t>M</a:t>
            </a:r>
            <a:r>
              <a:rPr lang="en-US" altLang="zh-CN" baseline="-25000" dirty="0"/>
              <a:t>ID</a:t>
            </a:r>
            <a:r>
              <a:rPr lang="zh-CN" altLang="en-US" dirty="0"/>
              <a:t>）、执行（</a:t>
            </a:r>
            <a:r>
              <a:rPr lang="en-US" altLang="zh-CN" dirty="0"/>
              <a:t>M</a:t>
            </a:r>
            <a:r>
              <a:rPr lang="en-US" altLang="zh-CN" baseline="-25000" dirty="0"/>
              <a:t>EX</a:t>
            </a:r>
            <a:r>
              <a:rPr lang="zh-CN" altLang="en-US" dirty="0"/>
              <a:t>）、写回（</a:t>
            </a:r>
            <a:r>
              <a:rPr lang="en-US" altLang="zh-CN" dirty="0"/>
              <a:t>M</a:t>
            </a:r>
            <a:r>
              <a:rPr lang="en-US" altLang="zh-CN" baseline="-25000" dirty="0"/>
              <a:t>WB</a:t>
            </a:r>
            <a:r>
              <a:rPr lang="zh-CN" altLang="en-US" dirty="0"/>
              <a:t>）分别用高点平表示处于指令执行处于的当前状态（阶段）。</a:t>
            </a:r>
            <a:endParaRPr lang="en-US" altLang="zh-CN" dirty="0"/>
          </a:p>
          <a:p>
            <a:r>
              <a:rPr lang="en-US" altLang="zh-CN" dirty="0"/>
              <a:t>2</a:t>
            </a:r>
            <a:r>
              <a:rPr lang="zh-CN" altLang="en-US" dirty="0"/>
              <a:t>、节拍电位，</a:t>
            </a:r>
            <a:r>
              <a:rPr lang="en-US" altLang="zh-CN" dirty="0"/>
              <a:t>T1,T2,T3,T4</a:t>
            </a:r>
            <a:r>
              <a:rPr lang="zh-CN" altLang="en-US" dirty="0"/>
              <a:t>指示某个执行状态（阶段）中的第几节拍。</a:t>
            </a:r>
            <a:endParaRPr lang="en-US" altLang="zh-CN" dirty="0"/>
          </a:p>
          <a:p>
            <a:r>
              <a:rPr lang="en-US" altLang="zh-CN" dirty="0"/>
              <a:t>3</a:t>
            </a:r>
            <a:r>
              <a:rPr lang="zh-CN" altLang="en-US" dirty="0"/>
              <a:t>、这样指令执行的过程中</a:t>
            </a:r>
            <a:r>
              <a:rPr lang="zh-CN" altLang="en-US" b="1" i="0" u="sng" dirty="0"/>
              <a:t>与时钟有关的信号</a:t>
            </a:r>
            <a:r>
              <a:rPr lang="zh-CN" altLang="en-US" dirty="0"/>
              <a:t>就</a:t>
            </a:r>
            <a:r>
              <a:rPr lang="zh-CN" altLang="en-US" b="1" dirty="0"/>
              <a:t>转变为</a:t>
            </a:r>
            <a:r>
              <a:rPr lang="zh-CN" altLang="en-US" b="1" u="sng" dirty="0"/>
              <a:t>电平信号</a:t>
            </a:r>
            <a:r>
              <a:rPr lang="zh-CN" altLang="en-US" dirty="0"/>
              <a:t>。从而时钟信号变为了</a:t>
            </a:r>
            <a:r>
              <a:rPr lang="zh-CN" altLang="en-US" b="1" dirty="0"/>
              <a:t>逻辑信号</a:t>
            </a:r>
            <a:r>
              <a:rPr lang="zh-CN" altLang="en-US" dirty="0"/>
              <a:t>。因此可以把硬布线控制器从</a:t>
            </a:r>
            <a:r>
              <a:rPr lang="zh-CN" altLang="en-US" b="1" dirty="0"/>
              <a:t>同步时序电路</a:t>
            </a:r>
            <a:r>
              <a:rPr lang="zh-CN" altLang="en-US" dirty="0"/>
              <a:t>变为了</a:t>
            </a:r>
            <a:r>
              <a:rPr lang="zh-CN" altLang="en-US" b="1" u="sng" dirty="0">
                <a:solidFill>
                  <a:srgbClr val="FF0000"/>
                </a:solidFill>
              </a:rPr>
              <a:t>组合逻辑电路</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、可以得到控制器中每一个控制信号的逻辑表达式，如</a:t>
            </a:r>
            <a:r>
              <a:rPr lang="en-US" altLang="zh-CN" sz="1200" dirty="0" err="1">
                <a:solidFill>
                  <a:schemeClr val="tx1"/>
                </a:solidFill>
              </a:rPr>
              <a:t>MemRead</a:t>
            </a:r>
            <a:r>
              <a:rPr lang="en-US" altLang="zh-CN" sz="1200" dirty="0">
                <a:solidFill>
                  <a:schemeClr val="tx1"/>
                </a:solidFill>
              </a:rPr>
              <a:t>=</a:t>
            </a:r>
            <a:r>
              <a:rPr lang="en-US" altLang="zh-CN" sz="1200" dirty="0">
                <a:solidFill>
                  <a:schemeClr val="accent5"/>
                </a:solidFill>
              </a:rPr>
              <a:t>M</a:t>
            </a:r>
            <a:r>
              <a:rPr lang="en-US" altLang="zh-CN" sz="1200" baseline="-25000" dirty="0">
                <a:solidFill>
                  <a:schemeClr val="accent5"/>
                </a:solidFill>
              </a:rPr>
              <a:t>IF</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 </a:t>
            </a:r>
            <a:r>
              <a:rPr lang="en-US" altLang="zh-CN" sz="1200" dirty="0">
                <a:solidFill>
                  <a:schemeClr val="tx1"/>
                </a:solidFill>
              </a:rPr>
              <a:t>+ </a:t>
            </a:r>
            <a:r>
              <a:rPr lang="en-US" altLang="zh-CN" sz="1200" dirty="0">
                <a:solidFill>
                  <a:srgbClr val="C00000"/>
                </a:solidFill>
              </a:rPr>
              <a:t>Load</a:t>
            </a:r>
            <a:r>
              <a:rPr lang="en-US" altLang="zh-CN" sz="1200" dirty="0">
                <a:solidFill>
                  <a:schemeClr val="tx1"/>
                </a:solidFill>
              </a:rPr>
              <a:t> </a:t>
            </a:r>
            <a:r>
              <a:rPr lang="en-US" altLang="zh-CN" sz="1200" b="1" dirty="0">
                <a:solidFill>
                  <a:schemeClr val="tx1"/>
                </a:solidFill>
              </a:rPr>
              <a:t>·</a:t>
            </a:r>
            <a:r>
              <a:rPr lang="en-US" altLang="zh-CN" sz="1200" dirty="0">
                <a:solidFill>
                  <a:schemeClr val="tx1"/>
                </a:solidFill>
              </a:rPr>
              <a:t> </a:t>
            </a:r>
            <a:r>
              <a:rPr lang="en-US" altLang="zh-CN" sz="1200" dirty="0">
                <a:solidFill>
                  <a:schemeClr val="accent5"/>
                </a:solidFill>
              </a:rPr>
              <a:t>M</a:t>
            </a:r>
            <a:r>
              <a:rPr lang="en-US" altLang="zh-CN" sz="1200" baseline="-25000" dirty="0">
                <a:solidFill>
                  <a:schemeClr val="accent5"/>
                </a:solidFill>
              </a:rPr>
              <a:t>EX</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a:t>
            </a:r>
            <a:r>
              <a:rPr lang="zh-CN" altLang="en-US" sz="1200" b="1" baseline="0" dirty="0">
                <a:solidFill>
                  <a:schemeClr val="tx1"/>
                </a:solidFill>
              </a:rPr>
              <a:t>    </a:t>
            </a:r>
            <a:r>
              <a:rPr lang="zh-CN" altLang="en-US" sz="1200" b="0" baseline="0" dirty="0">
                <a:solidFill>
                  <a:schemeClr val="tx1"/>
                </a:solidFill>
              </a:rPr>
              <a:t>取指令的</a:t>
            </a:r>
            <a:r>
              <a:rPr lang="en-US" altLang="zh-CN" sz="1200" b="0" baseline="0" dirty="0">
                <a:solidFill>
                  <a:schemeClr val="tx1"/>
                </a:solidFill>
              </a:rPr>
              <a:t>T2,T3</a:t>
            </a:r>
            <a:r>
              <a:rPr lang="zh-CN" altLang="en-US" sz="1200" b="0" baseline="0" dirty="0">
                <a:solidFill>
                  <a:schemeClr val="tx1"/>
                </a:solidFill>
              </a:rPr>
              <a:t>节拍需要读内存信号有效，</a:t>
            </a:r>
            <a:r>
              <a:rPr lang="en-US" altLang="zh-CN" sz="1200" b="0" baseline="0" dirty="0">
                <a:solidFill>
                  <a:schemeClr val="tx1"/>
                </a:solidFill>
              </a:rPr>
              <a:t>load</a:t>
            </a:r>
            <a:r>
              <a:rPr lang="zh-CN" altLang="en-US" sz="1200" b="0" baseline="0" dirty="0">
                <a:solidFill>
                  <a:schemeClr val="tx1"/>
                </a:solidFill>
              </a:rPr>
              <a:t>指令执行的</a:t>
            </a:r>
            <a:r>
              <a:rPr lang="en-US" altLang="zh-CN" sz="1200" b="0" baseline="0" dirty="0">
                <a:solidFill>
                  <a:schemeClr val="tx1"/>
                </a:solidFill>
              </a:rPr>
              <a:t>T2,T3</a:t>
            </a:r>
            <a:r>
              <a:rPr lang="zh-CN" altLang="en-US" sz="1200" b="0" baseline="0" dirty="0">
                <a:solidFill>
                  <a:schemeClr val="tx1"/>
                </a:solidFill>
              </a:rPr>
              <a:t>周期需要读内存信号有效。</a:t>
            </a:r>
            <a:endParaRPr lang="en-US" altLang="zh-CN" sz="1200" b="0" dirty="0">
              <a:solidFill>
                <a:schemeClr val="tx1"/>
              </a:solidFill>
            </a:endParaRPr>
          </a:p>
          <a:p>
            <a:r>
              <a:rPr lang="en-US" altLang="zh-CN" dirty="0"/>
              <a:t>5</a:t>
            </a:r>
            <a:r>
              <a:rPr lang="zh-CN" altLang="en-US" dirty="0"/>
              <a:t>、三级时序系统可以控制信号产生的时间以及持续时间，通过把</a:t>
            </a:r>
            <a:r>
              <a:rPr lang="zh-CN" altLang="en-US" b="1" dirty="0"/>
              <a:t>状态周期电位</a:t>
            </a:r>
            <a:r>
              <a:rPr lang="zh-CN" altLang="en-US" dirty="0"/>
              <a:t>和</a:t>
            </a:r>
            <a:r>
              <a:rPr lang="zh-CN" altLang="en-US" b="1" dirty="0"/>
              <a:t>节拍电位</a:t>
            </a:r>
            <a:r>
              <a:rPr lang="zh-CN" altLang="en-US" dirty="0"/>
              <a:t>与</a:t>
            </a:r>
            <a:r>
              <a:rPr lang="zh-CN" altLang="en-US" b="1" dirty="0"/>
              <a:t>指令译码信号</a:t>
            </a:r>
            <a:r>
              <a:rPr lang="zh-CN" altLang="en-US" b="0" dirty="0"/>
              <a:t>进行</a:t>
            </a:r>
            <a:r>
              <a:rPr lang="zh-CN" altLang="en-US" dirty="0"/>
              <a:t>与操作来控制信号的产生以及持续时间的长短。</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3328153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这部分内容重要，对于理解数据通路控制信号产生原理、指令执行过程细节都有重要作用。</a:t>
            </a:r>
            <a:endParaRPr lang="en-US" altLang="zh-CN" dirty="0"/>
          </a:p>
          <a:p>
            <a:r>
              <a:rPr lang="en-US" altLang="zh-CN" dirty="0"/>
              <a:t>1</a:t>
            </a:r>
            <a:r>
              <a:rPr lang="zh-CN" altLang="en-US" dirty="0"/>
              <a:t>、指令译码器的输出代表所有指令（每一根线代表一条指令），有多少条指令，就有多少个指令译码输出。输出为</a:t>
            </a:r>
            <a:r>
              <a:rPr lang="en-US" altLang="zh-CN" dirty="0"/>
              <a:t>1</a:t>
            </a:r>
            <a:r>
              <a:rPr lang="zh-CN" altLang="en-US" dirty="0"/>
              <a:t>的代表当前正在执行的是何种指令。送给硬布线控制器，表明当前周期执行的是什么指令，如</a:t>
            </a:r>
            <a:r>
              <a:rPr lang="en-US" altLang="zh-CN" dirty="0"/>
              <a:t>Add</a:t>
            </a:r>
            <a:r>
              <a:rPr lang="zh-CN" altLang="en-US" dirty="0"/>
              <a:t>或</a:t>
            </a:r>
            <a:r>
              <a:rPr lang="en-US" altLang="zh-CN" dirty="0"/>
              <a:t>Load</a:t>
            </a:r>
            <a:r>
              <a:rPr lang="zh-CN" altLang="en-US" dirty="0"/>
              <a:t>。</a:t>
            </a:r>
            <a:endParaRPr lang="en-US" altLang="zh-CN" dirty="0"/>
          </a:p>
          <a:p>
            <a:r>
              <a:rPr lang="en-US" altLang="zh-CN" dirty="0"/>
              <a:t>2</a:t>
            </a:r>
            <a:r>
              <a:rPr lang="zh-CN" altLang="en-US" dirty="0"/>
              <a:t>、时序产生器用于产生状态周期电位和时钟节拍电位（不断循环给出）。（先导课程数字电路与逻辑设计，同步时序电路的设计方法设计，后面讲解具体如何设计）</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、译码信号、状态周期电位、时钟节拍电位、反馈信息经过组合逻辑可以生成所有微操作控制信号序列，如内存读信号逻辑</a:t>
            </a:r>
            <a:r>
              <a:rPr lang="en-US" altLang="zh-CN" sz="1200" dirty="0" err="1">
                <a:solidFill>
                  <a:schemeClr val="tx1"/>
                </a:solidFill>
              </a:rPr>
              <a:t>MemRead</a:t>
            </a:r>
            <a:r>
              <a:rPr lang="en-US" altLang="zh-CN" sz="1200" dirty="0">
                <a:solidFill>
                  <a:schemeClr val="tx1"/>
                </a:solidFill>
              </a:rPr>
              <a:t>=</a:t>
            </a:r>
            <a:r>
              <a:rPr lang="en-US" altLang="zh-CN" sz="1200" dirty="0">
                <a:solidFill>
                  <a:schemeClr val="accent5"/>
                </a:solidFill>
              </a:rPr>
              <a:t>M</a:t>
            </a:r>
            <a:r>
              <a:rPr lang="en-US" altLang="zh-CN" sz="1200" baseline="-25000" dirty="0">
                <a:solidFill>
                  <a:schemeClr val="accent5"/>
                </a:solidFill>
              </a:rPr>
              <a:t>IF</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 </a:t>
            </a:r>
            <a:r>
              <a:rPr lang="en-US" altLang="zh-CN" sz="1200" dirty="0">
                <a:solidFill>
                  <a:schemeClr val="tx1"/>
                </a:solidFill>
              </a:rPr>
              <a:t>+ </a:t>
            </a:r>
            <a:r>
              <a:rPr lang="en-US" altLang="zh-CN" sz="1200" dirty="0">
                <a:solidFill>
                  <a:srgbClr val="C00000"/>
                </a:solidFill>
              </a:rPr>
              <a:t>Load</a:t>
            </a:r>
            <a:r>
              <a:rPr lang="en-US" altLang="zh-CN" sz="1200" dirty="0">
                <a:solidFill>
                  <a:schemeClr val="tx1"/>
                </a:solidFill>
              </a:rPr>
              <a:t> </a:t>
            </a:r>
            <a:r>
              <a:rPr lang="en-US" altLang="zh-CN" sz="1200" b="1" dirty="0">
                <a:solidFill>
                  <a:schemeClr val="tx1"/>
                </a:solidFill>
              </a:rPr>
              <a:t>·</a:t>
            </a:r>
            <a:r>
              <a:rPr lang="en-US" altLang="zh-CN" sz="1200" dirty="0">
                <a:solidFill>
                  <a:schemeClr val="tx1"/>
                </a:solidFill>
              </a:rPr>
              <a:t> </a:t>
            </a:r>
            <a:r>
              <a:rPr lang="en-US" altLang="zh-CN" sz="1200" dirty="0">
                <a:solidFill>
                  <a:schemeClr val="accent5"/>
                </a:solidFill>
              </a:rPr>
              <a:t>M</a:t>
            </a:r>
            <a:r>
              <a:rPr lang="en-US" altLang="zh-CN" sz="1200" baseline="-25000" dirty="0">
                <a:solidFill>
                  <a:schemeClr val="accent5"/>
                </a:solidFill>
              </a:rPr>
              <a:t>EX</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 </a:t>
            </a:r>
            <a:r>
              <a:rPr lang="zh-CN" altLang="en-US" dirty="0"/>
              <a:t>（有产生时间和持续时间属性，通过周期电位和节拍电位进行调制）。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rPr>
              <a:t>以上就是时序产生器与控制器的基本原理。</a:t>
            </a:r>
            <a:endParaRPr lang="en-US" altLang="zh-CN" sz="1200" dirty="0">
              <a:solidFill>
                <a:schemeClr val="tx1"/>
              </a:solidFill>
            </a:endParaRP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228238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、基本架构不变，五大组成部分</a:t>
            </a:r>
            <a:endParaRPr lang="en-US" altLang="zh-CN" dirty="0"/>
          </a:p>
          <a:p>
            <a:r>
              <a:rPr lang="en-US" altLang="zh-CN" dirty="0"/>
              <a:t>2</a:t>
            </a:r>
            <a:r>
              <a:rPr lang="zh-CN" altLang="en-US" dirty="0"/>
              <a:t>、但不同</a:t>
            </a:r>
            <a:r>
              <a:rPr lang="en-US" altLang="zh-CN" dirty="0"/>
              <a:t>CPU</a:t>
            </a:r>
            <a:r>
              <a:rPr lang="zh-CN" altLang="en-US" dirty="0"/>
              <a:t>还是存在差异性，如在指令集结构、数据通路、控制器设计等</a:t>
            </a:r>
            <a:endParaRPr lang="en-US" altLang="zh-CN" dirty="0"/>
          </a:p>
          <a:p>
            <a:r>
              <a:rPr lang="en-US" altLang="zh-CN" dirty="0"/>
              <a:t>3</a:t>
            </a:r>
            <a:r>
              <a:rPr lang="zh-CN" altLang="en-US" dirty="0"/>
              <a:t>、不同设计没有绝对的对与错，学习和体会不同设计在性能和成本上的折中与权衡</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794660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此处重点理解，</a:t>
            </a:r>
            <a:r>
              <a:rPr lang="zh-CN" altLang="en-US" b="1" dirty="0"/>
              <a:t>微操作控制信号由时钟脉冲同步，不同指令可以灵活安排不同数量的时钟脉冲。</a:t>
            </a:r>
            <a:r>
              <a:rPr lang="zh-CN" altLang="en-US" dirty="0"/>
              <a:t>可以暂时忽略状态机和硬布线的实现逻辑</a:t>
            </a:r>
            <a:r>
              <a:rPr lang="en-US" altLang="zh-CN" dirty="0"/>
              <a:t>(</a:t>
            </a:r>
            <a:r>
              <a:rPr lang="zh-CN" altLang="en-US" dirty="0"/>
              <a:t>将在后面小节讲解</a:t>
            </a:r>
            <a:r>
              <a:rPr lang="en-US" altLang="zh-CN" dirty="0"/>
              <a:t>)</a:t>
            </a:r>
            <a:r>
              <a:rPr lang="zh-CN" altLang="en-US" dirty="0"/>
              <a:t>。</a:t>
            </a:r>
            <a:endParaRPr lang="en-US" altLang="zh-CN" dirty="0"/>
          </a:p>
          <a:p>
            <a:r>
              <a:rPr lang="en-US" altLang="zh-CN" dirty="0"/>
              <a:t>1</a:t>
            </a:r>
            <a:r>
              <a:rPr lang="zh-CN" altLang="en-US" dirty="0"/>
              <a:t>、固定机器周期对于大多数执行速度较快的指令不利，时序系统进行了改进，时序产生器变为了状态寄存器（</a:t>
            </a:r>
            <a:r>
              <a:rPr lang="zh-CN" altLang="en-US" b="1" dirty="0"/>
              <a:t>产生指令执行的状态周期，如取指（</a:t>
            </a:r>
            <a:r>
              <a:rPr lang="en-US" altLang="zh-CN" b="1" dirty="0"/>
              <a:t>MIF</a:t>
            </a:r>
            <a:r>
              <a:rPr lang="zh-CN" altLang="en-US" b="1" dirty="0"/>
              <a:t>）、译码（</a:t>
            </a:r>
            <a:r>
              <a:rPr lang="en-US" altLang="zh-CN" b="1" dirty="0"/>
              <a:t>MID</a:t>
            </a:r>
            <a:r>
              <a:rPr lang="zh-CN" altLang="en-US" b="1" dirty="0"/>
              <a:t>）、执行（</a:t>
            </a:r>
            <a:r>
              <a:rPr lang="en-US" altLang="zh-CN" b="1" dirty="0"/>
              <a:t>MEX</a:t>
            </a:r>
            <a:r>
              <a:rPr lang="zh-CN" altLang="en-US" b="1" dirty="0"/>
              <a:t>）、写回（</a:t>
            </a:r>
            <a:r>
              <a:rPr lang="en-US" altLang="zh-CN" b="1" dirty="0"/>
              <a:t>MWB</a:t>
            </a:r>
            <a:r>
              <a:rPr lang="zh-CN" altLang="en-US" b="1" dirty="0"/>
              <a:t>）的编码</a:t>
            </a:r>
            <a:r>
              <a:rPr lang="zh-CN" altLang="en-US" dirty="0"/>
              <a:t>）。</a:t>
            </a:r>
            <a:endParaRPr lang="en-US" altLang="zh-CN" dirty="0"/>
          </a:p>
          <a:p>
            <a:r>
              <a:rPr lang="en-US" altLang="zh-CN" dirty="0"/>
              <a:t>2</a:t>
            </a:r>
            <a:r>
              <a:rPr lang="zh-CN" altLang="en-US" dirty="0"/>
              <a:t>、时钟作为输入，进入状态寄存器，状态寄存器的“现态”输出到有限状态机的组合逻辑电路，状态机“加工”产生的次态再送回状态寄存器。每来一个</a:t>
            </a:r>
            <a:r>
              <a:rPr lang="en-US" altLang="zh-CN" dirty="0"/>
              <a:t>CLK</a:t>
            </a:r>
            <a:r>
              <a:rPr lang="zh-CN" altLang="en-US" dirty="0"/>
              <a:t>，“次态”就会变为“现态”。</a:t>
            </a:r>
            <a:endParaRPr lang="en-US" altLang="zh-CN" dirty="0"/>
          </a:p>
          <a:p>
            <a:r>
              <a:rPr lang="en-US" altLang="zh-CN" dirty="0"/>
              <a:t>3</a:t>
            </a:r>
            <a:r>
              <a:rPr lang="zh-CN" altLang="en-US" dirty="0"/>
              <a:t>、所以指令执行到什么时间，完全由指令的状态决定，而这个状态机实际上也是一个组合逻辑，输入是指令信号，以及对应的现态以及反馈信息。</a:t>
            </a:r>
            <a:endParaRPr lang="en-US" altLang="zh-CN" dirty="0"/>
          </a:p>
          <a:p>
            <a:r>
              <a:rPr lang="en-US" altLang="zh-CN" dirty="0"/>
              <a:t>4</a:t>
            </a:r>
            <a:r>
              <a:rPr lang="zh-CN" altLang="en-US" dirty="0"/>
              <a:t>、最终产生的微操作控制信号序列</a:t>
            </a:r>
            <a:r>
              <a:rPr lang="zh-CN" altLang="en-US" b="1" dirty="0"/>
              <a:t>只与状态寄存器</a:t>
            </a:r>
            <a:r>
              <a:rPr lang="zh-CN" altLang="en-US" dirty="0"/>
              <a:t>有关，当前处于什么状态，就给出什么信号。而每一个状态的改变，是</a:t>
            </a:r>
            <a:r>
              <a:rPr lang="zh-CN" altLang="en-US" b="1" dirty="0"/>
              <a:t>受时钟信号</a:t>
            </a:r>
            <a:r>
              <a:rPr lang="en-US" altLang="zh-CN" b="1" dirty="0"/>
              <a:t>CLK</a:t>
            </a:r>
            <a:r>
              <a:rPr lang="zh-CN" altLang="en-US" b="1" dirty="0"/>
              <a:t>驱动</a:t>
            </a:r>
            <a:r>
              <a:rPr lang="zh-CN" altLang="en-US" dirty="0"/>
              <a:t>的。</a:t>
            </a:r>
            <a:endParaRPr lang="en-US" altLang="zh-CN" dirty="0"/>
          </a:p>
          <a:p>
            <a:r>
              <a:rPr lang="zh-CN" altLang="en-US" dirty="0"/>
              <a:t>最大的好处是，控制信号可以由</a:t>
            </a:r>
            <a:r>
              <a:rPr lang="zh-CN" altLang="en-US" b="1" dirty="0"/>
              <a:t>时钟脉冲来同步</a:t>
            </a:r>
            <a:r>
              <a:rPr lang="zh-CN" altLang="en-US" dirty="0"/>
              <a:t>，指令需要多少时钟就给多少个时钟，而不是像固定的三级时序那样，所有指令都需要相同的机器周期。</a:t>
            </a:r>
            <a:endParaRPr lang="en-US" altLang="zh-CN" dirty="0"/>
          </a:p>
          <a:p>
            <a:r>
              <a:rPr lang="zh-CN" altLang="en-US" dirty="0"/>
              <a:t>现代计算机中普遍采用这种异步控制方式实现控制，性能比三级时序好。</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931119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lw</a:t>
            </a:r>
            <a:r>
              <a:rPr lang="zh-CN" altLang="en-US" dirty="0"/>
              <a:t>指令：</a:t>
            </a:r>
            <a:r>
              <a:rPr lang="en-US" altLang="zh-CN" dirty="0" err="1"/>
              <a:t>imm</a:t>
            </a:r>
            <a:r>
              <a:rPr lang="zh-CN" altLang="en-US" dirty="0"/>
              <a:t>带符号扩展成</a:t>
            </a:r>
            <a:r>
              <a:rPr lang="en-US" altLang="zh-CN" dirty="0"/>
              <a:t>32</a:t>
            </a:r>
            <a:r>
              <a:rPr lang="zh-CN" altLang="en-US" dirty="0"/>
              <a:t>位， 把（（</a:t>
            </a:r>
            <a:r>
              <a:rPr lang="en-US" altLang="zh-CN" dirty="0" err="1"/>
              <a:t>rs</a:t>
            </a:r>
            <a:r>
              <a:rPr lang="zh-CN" altLang="en-US" dirty="0"/>
              <a:t>）</a:t>
            </a:r>
            <a:r>
              <a:rPr lang="en-US" altLang="zh-CN" dirty="0"/>
              <a:t>+</a:t>
            </a:r>
            <a:r>
              <a:rPr lang="en-US" altLang="zh-CN" dirty="0" err="1"/>
              <a:t>imm</a:t>
            </a:r>
            <a:r>
              <a:rPr lang="zh-CN" altLang="en-US" dirty="0"/>
              <a:t>）内存地址中存放的字数据加载到</a:t>
            </a:r>
            <a:r>
              <a:rPr lang="en-US" altLang="zh-CN" dirty="0"/>
              <a:t>CPU</a:t>
            </a:r>
            <a:r>
              <a:rPr lang="zh-CN" altLang="en-US" dirty="0"/>
              <a:t>内部</a:t>
            </a:r>
            <a:r>
              <a:rPr lang="en-US" altLang="zh-CN" dirty="0" err="1"/>
              <a:t>rt</a:t>
            </a:r>
            <a:r>
              <a:rPr lang="zh-CN" altLang="en-US" dirty="0"/>
              <a:t>寄存器中去。    </a:t>
            </a:r>
            <a:r>
              <a:rPr lang="en-US" altLang="zh-CN" dirty="0"/>
              <a:t>	</a:t>
            </a:r>
            <a:r>
              <a:rPr lang="zh-CN" altLang="en-US" dirty="0"/>
              <a:t>基址变址寻址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err="1"/>
              <a:t>sw</a:t>
            </a:r>
            <a:r>
              <a:rPr lang="zh-CN" altLang="en-US" dirty="0"/>
              <a:t>指令：</a:t>
            </a:r>
            <a:r>
              <a:rPr lang="en-US" altLang="zh-CN" dirty="0" err="1"/>
              <a:t>imm</a:t>
            </a:r>
            <a:r>
              <a:rPr lang="zh-CN" altLang="en-US" dirty="0"/>
              <a:t>带符号扩展成</a:t>
            </a:r>
            <a:r>
              <a:rPr lang="en-US" altLang="zh-CN" dirty="0"/>
              <a:t>32</a:t>
            </a:r>
            <a:r>
              <a:rPr lang="zh-CN" altLang="en-US" dirty="0"/>
              <a:t>位， 把</a:t>
            </a:r>
            <a:r>
              <a:rPr lang="en-US" altLang="zh-CN" dirty="0"/>
              <a:t>CPU</a:t>
            </a:r>
            <a:r>
              <a:rPr lang="zh-CN" altLang="en-US" dirty="0"/>
              <a:t>内部</a:t>
            </a:r>
            <a:r>
              <a:rPr lang="en-US" altLang="zh-CN" dirty="0" err="1"/>
              <a:t>rt</a:t>
            </a:r>
            <a:r>
              <a:rPr lang="zh-CN" altLang="en-US" dirty="0"/>
              <a:t>寄存器中的字数据保存到内存（（</a:t>
            </a:r>
            <a:r>
              <a:rPr lang="en-US" altLang="zh-CN" dirty="0" err="1"/>
              <a:t>rs</a:t>
            </a:r>
            <a:r>
              <a:rPr lang="zh-CN" altLang="en-US" dirty="0"/>
              <a:t>）</a:t>
            </a:r>
            <a:r>
              <a:rPr lang="en-US" altLang="zh-CN" dirty="0"/>
              <a:t>+</a:t>
            </a:r>
            <a:r>
              <a:rPr lang="en-US" altLang="zh-CN" dirty="0" err="1"/>
              <a:t>imm</a:t>
            </a:r>
            <a:r>
              <a:rPr lang="zh-CN" altLang="en-US" dirty="0"/>
              <a:t>）地址中去。</a:t>
            </a:r>
            <a:r>
              <a:rPr lang="en-US" altLang="zh-CN" dirty="0"/>
              <a:t>		</a:t>
            </a:r>
            <a:r>
              <a:rPr lang="zh-CN" altLang="en-US" dirty="0"/>
              <a:t>基址变址寻址</a:t>
            </a:r>
            <a:endParaRPr lang="en-US" altLang="zh-CN" dirty="0"/>
          </a:p>
          <a:p>
            <a:r>
              <a:rPr lang="en-US" altLang="zh-CN" dirty="0"/>
              <a:t>3</a:t>
            </a:r>
            <a:r>
              <a:rPr lang="zh-CN" altLang="en-US" dirty="0"/>
              <a:t>、</a:t>
            </a:r>
            <a:r>
              <a:rPr lang="en-US" altLang="zh-CN" dirty="0" err="1"/>
              <a:t>beq</a:t>
            </a:r>
            <a:r>
              <a:rPr lang="zh-CN" altLang="en-US" dirty="0"/>
              <a:t>指令：</a:t>
            </a:r>
            <a:r>
              <a:rPr lang="en-US" altLang="zh-CN" dirty="0"/>
              <a:t>if($</a:t>
            </a:r>
            <a:r>
              <a:rPr lang="en-US" altLang="zh-CN" dirty="0" err="1"/>
              <a:t>rs</a:t>
            </a:r>
            <a:r>
              <a:rPr lang="en-US" altLang="zh-CN" dirty="0"/>
              <a:t>==$</a:t>
            </a:r>
            <a:r>
              <a:rPr lang="en-US" altLang="zh-CN" dirty="0" err="1"/>
              <a:t>rt</a:t>
            </a:r>
            <a:r>
              <a:rPr lang="en-US" altLang="zh-CN" dirty="0"/>
              <a:t>)  PC←PC+4+E(</a:t>
            </a:r>
            <a:r>
              <a:rPr lang="en-US" altLang="zh-CN" dirty="0" err="1"/>
              <a:t>imm</a:t>
            </a:r>
            <a:r>
              <a:rPr lang="en-US" altLang="zh-CN" dirty="0"/>
              <a:t>)&lt;&lt;2    else PC←PC+4				</a:t>
            </a:r>
            <a:r>
              <a:rPr lang="zh-CN" altLang="en-US" dirty="0"/>
              <a:t>相对寻址 </a:t>
            </a:r>
            <a:endParaRPr lang="en-US" altLang="zh-CN" dirty="0"/>
          </a:p>
          <a:p>
            <a:r>
              <a:rPr lang="en-US" altLang="zh-CN" dirty="0"/>
              <a:t>4</a:t>
            </a:r>
            <a:r>
              <a:rPr lang="zh-CN" altLang="en-US" dirty="0"/>
              <a:t>、</a:t>
            </a:r>
            <a:r>
              <a:rPr lang="en-US" altLang="zh-CN" dirty="0"/>
              <a:t>add</a:t>
            </a:r>
            <a:r>
              <a:rPr lang="zh-CN" altLang="en-US" dirty="0"/>
              <a:t>指令</a:t>
            </a:r>
            <a:r>
              <a:rPr lang="zh-CN" altLang="en-US" dirty="0">
                <a:sym typeface="Wingdings" pitchFamily="2" charset="2"/>
              </a:rPr>
              <a:t>：</a:t>
            </a:r>
            <a:r>
              <a:rPr lang="zh-CN" altLang="en-US" dirty="0"/>
              <a:t>（</a:t>
            </a:r>
            <a:r>
              <a:rPr lang="en-US" altLang="zh-CN" dirty="0" err="1"/>
              <a:t>rs</a:t>
            </a:r>
            <a:r>
              <a:rPr lang="zh-CN" altLang="en-US" dirty="0"/>
              <a:t>）</a:t>
            </a:r>
            <a:r>
              <a:rPr lang="en-US" altLang="zh-CN" dirty="0"/>
              <a:t>+</a:t>
            </a:r>
            <a:r>
              <a:rPr lang="zh-CN" altLang="en-US" dirty="0"/>
              <a:t>（</a:t>
            </a:r>
            <a:r>
              <a:rPr lang="en-US" altLang="zh-CN" dirty="0" err="1"/>
              <a:t>rt</a:t>
            </a:r>
            <a:r>
              <a:rPr lang="zh-CN" altLang="en-US" dirty="0"/>
              <a:t>）的值保存到</a:t>
            </a:r>
            <a:r>
              <a:rPr lang="en-US" altLang="zh-CN" dirty="0" err="1"/>
              <a:t>rd</a:t>
            </a:r>
            <a:r>
              <a:rPr lang="zh-CN" altLang="en-US" dirty="0"/>
              <a:t>寄存器中</a:t>
            </a:r>
            <a:r>
              <a:rPr lang="en-US" altLang="zh-CN" dirty="0"/>
              <a:t>						</a:t>
            </a:r>
            <a:r>
              <a:rPr lang="zh-CN" altLang="en-US" dirty="0"/>
              <a:t>寄存器寻址</a:t>
            </a:r>
            <a:endParaRPr lang="en-US" altLang="zh-CN" dirty="0"/>
          </a:p>
          <a:p>
            <a:r>
              <a:rPr lang="en-US" altLang="zh-CN" dirty="0"/>
              <a:t>5</a:t>
            </a:r>
            <a:r>
              <a:rPr lang="zh-CN" altLang="en-US" dirty="0"/>
              <a:t>、</a:t>
            </a:r>
            <a:r>
              <a:rPr lang="en-US" altLang="zh-CN" dirty="0" err="1"/>
              <a:t>addi</a:t>
            </a:r>
            <a:r>
              <a:rPr lang="zh-CN" altLang="en-US" dirty="0"/>
              <a:t>指令：</a:t>
            </a:r>
            <a:r>
              <a:rPr lang="en-US" altLang="zh-CN" dirty="0" err="1"/>
              <a:t>imm</a:t>
            </a:r>
            <a:r>
              <a:rPr lang="zh-CN" altLang="en-US" dirty="0"/>
              <a:t>带符号扩展成</a:t>
            </a:r>
            <a:r>
              <a:rPr lang="en-US" altLang="zh-CN" dirty="0"/>
              <a:t>32</a:t>
            </a:r>
            <a:r>
              <a:rPr lang="zh-CN" altLang="en-US" dirty="0"/>
              <a:t>位， （</a:t>
            </a:r>
            <a:r>
              <a:rPr lang="en-US" altLang="zh-CN" dirty="0" err="1"/>
              <a:t>rs</a:t>
            </a:r>
            <a:r>
              <a:rPr lang="zh-CN" altLang="en-US" dirty="0"/>
              <a:t>）</a:t>
            </a:r>
            <a:r>
              <a:rPr lang="en-US" altLang="zh-CN" dirty="0"/>
              <a:t>+imm32</a:t>
            </a:r>
            <a:r>
              <a:rPr lang="zh-CN" altLang="en-US" dirty="0"/>
              <a:t>保存到寄存器</a:t>
            </a:r>
            <a:r>
              <a:rPr lang="en-US" altLang="zh-CN" dirty="0" err="1"/>
              <a:t>rd</a:t>
            </a:r>
            <a:r>
              <a:rPr lang="zh-CN" altLang="en-US" dirty="0"/>
              <a:t>中。</a:t>
            </a:r>
            <a:r>
              <a:rPr lang="en-US" altLang="zh-CN" dirty="0"/>
              <a:t>				</a:t>
            </a:r>
            <a:r>
              <a:rPr lang="zh-CN" altLang="en-US" dirty="0"/>
              <a:t>立即寻址</a:t>
            </a:r>
            <a:endParaRPr lang="en-US" altLang="zh-CN" dirty="0"/>
          </a:p>
          <a:p>
            <a:endParaRPr lang="en-US" altLang="zh-CN" dirty="0"/>
          </a:p>
          <a:p>
            <a:r>
              <a:rPr lang="zh-CN" altLang="en-US" sz="1200" kern="1200" dirty="0">
                <a:solidFill>
                  <a:schemeClr val="tx1"/>
                </a:solidFill>
                <a:effectLst/>
                <a:latin typeface="+mn-lt"/>
                <a:ea typeface="+mn-ea"/>
                <a:cs typeface="+mn-cs"/>
              </a:rPr>
              <a:t>有了单总线结构的</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数据通路，下面我们将分析</a:t>
            </a:r>
            <a:r>
              <a:rPr lang="zh-CN" altLang="zh-CN" sz="1200" kern="1200" dirty="0">
                <a:solidFill>
                  <a:schemeClr val="tx1"/>
                </a:solidFill>
                <a:effectLst/>
                <a:latin typeface="+mn-lt"/>
                <a:ea typeface="+mn-ea"/>
                <a:cs typeface="+mn-cs"/>
              </a:rPr>
              <a:t>五条</a:t>
            </a:r>
            <a:r>
              <a:rPr lang="zh-CN" altLang="en-US" sz="1200" kern="1200" dirty="0">
                <a:solidFill>
                  <a:schemeClr val="tx1"/>
                </a:solidFill>
                <a:effectLst/>
                <a:latin typeface="+mn-lt"/>
                <a:ea typeface="+mn-ea"/>
                <a:cs typeface="+mn-cs"/>
              </a:rPr>
              <a:t>典型</a:t>
            </a:r>
            <a:r>
              <a:rPr lang="en-US" altLang="zh-CN" sz="1200" kern="1200" dirty="0">
                <a:solidFill>
                  <a:schemeClr val="tx1"/>
                </a:solidFill>
                <a:effectLst/>
                <a:latin typeface="+mn-lt"/>
                <a:ea typeface="+mn-ea"/>
                <a:cs typeface="+mn-cs"/>
              </a:rPr>
              <a:t>MIPS</a:t>
            </a:r>
            <a:r>
              <a:rPr lang="zh-CN" altLang="zh-CN" sz="1200" kern="1200" dirty="0">
                <a:solidFill>
                  <a:schemeClr val="tx1"/>
                </a:solidFill>
                <a:effectLst/>
                <a:latin typeface="+mn-lt"/>
                <a:ea typeface="+mn-ea"/>
                <a:cs typeface="+mn-cs"/>
              </a:rPr>
              <a:t>指令</a:t>
            </a:r>
            <a:r>
              <a:rPr lang="zh-CN" altLang="en-US" sz="1200" kern="1200" dirty="0">
                <a:solidFill>
                  <a:schemeClr val="tx1"/>
                </a:solidFill>
                <a:effectLst/>
                <a:latin typeface="+mn-lt"/>
                <a:ea typeface="+mn-ea"/>
                <a:cs typeface="+mn-cs"/>
              </a:rPr>
              <a:t>在这样一个数据通路上运行的基本流程</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我们将重点探讨不同指令执行过程中的数据流和控制流情况，</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五条指令分别是访存指令</a:t>
            </a:r>
            <a:r>
              <a:rPr lang="en-US" altLang="zh-CN" sz="1200" kern="1200" dirty="0" err="1">
                <a:solidFill>
                  <a:schemeClr val="tx1"/>
                </a:solidFill>
                <a:effectLst/>
                <a:latin typeface="+mn-lt"/>
                <a:ea typeface="+mn-ea"/>
                <a:cs typeface="+mn-cs"/>
              </a:rPr>
              <a:t>lw</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sw</a:t>
            </a:r>
            <a:r>
              <a:rPr lang="zh-CN" altLang="en-US" sz="1200" kern="1200" dirty="0">
                <a:solidFill>
                  <a:schemeClr val="tx1"/>
                </a:solidFill>
                <a:effectLst/>
                <a:latin typeface="+mn-lt"/>
                <a:ea typeface="+mn-ea"/>
                <a:cs typeface="+mn-cs"/>
              </a:rPr>
              <a:t>，条件分支指令</a:t>
            </a:r>
            <a:r>
              <a:rPr lang="en-US" altLang="zh-CN" sz="1200" kern="1200" dirty="0" err="1">
                <a:solidFill>
                  <a:schemeClr val="tx1"/>
                </a:solidFill>
                <a:effectLst/>
                <a:latin typeface="+mn-lt"/>
                <a:ea typeface="+mn-ea"/>
                <a:cs typeface="+mn-cs"/>
              </a:rPr>
              <a:t>beq</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型运算指令</a:t>
            </a:r>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立即数运算指令</a:t>
            </a:r>
            <a:r>
              <a:rPr lang="en-US" altLang="zh-CN" sz="1200" kern="1200" dirty="0" err="1">
                <a:solidFill>
                  <a:schemeClr val="tx1"/>
                </a:solidFill>
                <a:effectLst/>
                <a:latin typeface="+mn-lt"/>
                <a:ea typeface="+mn-ea"/>
                <a:cs typeface="+mn-cs"/>
              </a:rPr>
              <a:t>addi</a:t>
            </a:r>
            <a:r>
              <a:rPr lang="zh-CN" altLang="en-US" sz="1200" kern="1200" dirty="0">
                <a:solidFill>
                  <a:schemeClr val="tx1"/>
                </a:solidFill>
                <a:effectLst/>
                <a:latin typeface="+mn-lt"/>
                <a:ea typeface="+mn-ea"/>
                <a:cs typeface="+mn-cs"/>
              </a:rPr>
              <a:t>，这几条指令具有较好的代表性，</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后续我们可以利用这几条简单的指令构建一个小型的实验系统验证</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设计中的诸多知识点 。</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262033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1886078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、强调时钟节拍的作用，</a:t>
            </a:r>
            <a:r>
              <a:rPr lang="en-US" altLang="zh-CN" dirty="0"/>
              <a:t>4</a:t>
            </a:r>
            <a:r>
              <a:rPr lang="zh-CN" altLang="en-US" dirty="0"/>
              <a:t>个时钟作用下实现具体微操作。后面设计</a:t>
            </a:r>
            <a:r>
              <a:rPr lang="en-US" altLang="zh-CN" dirty="0"/>
              <a:t>CPU</a:t>
            </a:r>
            <a:r>
              <a:rPr lang="zh-CN" altLang="en-US" dirty="0"/>
              <a:t>需要设计时序产生器，产生节拍脉冲。</a:t>
            </a:r>
            <a:endParaRPr lang="en-US" altLang="zh-CN" dirty="0"/>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首先我们来看看取指令如何完成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在前面我们反复强调过了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取指令的过程是以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a:t>
            </a:r>
            <a:r>
              <a:rPr lang="zh-CN" altLang="en-US" sz="1200" kern="1200" dirty="0">
                <a:solidFill>
                  <a:schemeClr val="tx1"/>
                </a:solidFill>
                <a:effectLst/>
                <a:latin typeface="+mn-lt"/>
                <a:ea typeface="+mn-ea"/>
                <a:cs typeface="+mn-cs"/>
              </a:rPr>
              <a:t>主存，</a:t>
            </a:r>
            <a:r>
              <a:rPr lang="zh-CN" altLang="zh-CN" sz="1200" kern="1200" dirty="0">
                <a:solidFill>
                  <a:schemeClr val="tx1"/>
                </a:solidFill>
                <a:effectLst/>
                <a:latin typeface="+mn-lt"/>
                <a:ea typeface="+mn-ea"/>
                <a:cs typeface="+mn-cs"/>
              </a:rPr>
              <a:t>将指令从主存取出送到指令寄存器</a:t>
            </a:r>
            <a:r>
              <a:rPr lang="en-US" altLang="zh-CN" sz="1200" kern="1200" dirty="0">
                <a:solidFill>
                  <a:schemeClr val="tx1"/>
                </a:solidFill>
                <a:effectLst/>
                <a:latin typeface="+mn-lt"/>
                <a:ea typeface="+mn-ea"/>
                <a:cs typeface="+mn-cs"/>
              </a:rPr>
              <a:t>IR</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然后再将</a:t>
            </a:r>
            <a:r>
              <a:rPr lang="en-US" altLang="zh-CN" sz="1200" kern="1200" dirty="0">
                <a:solidFill>
                  <a:schemeClr val="tx1"/>
                </a:solidFill>
                <a:effectLst/>
                <a:latin typeface="+mn-lt"/>
                <a:ea typeface="+mn-ea"/>
                <a:cs typeface="+mn-cs"/>
              </a:rPr>
              <a:t>PC++</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的意思是</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加上指令的字节长度，如果是</a:t>
            </a:r>
            <a:r>
              <a:rPr lang="en-US" altLang="zh-CN" sz="1200" kern="1200" dirty="0">
                <a:solidFill>
                  <a:schemeClr val="tx1"/>
                </a:solidFill>
                <a:effectLst/>
                <a:latin typeface="+mn-lt"/>
                <a:ea typeface="+mn-ea"/>
                <a:cs typeface="+mn-cs"/>
              </a:rPr>
              <a:t>MIPS</a:t>
            </a:r>
            <a:r>
              <a:rPr lang="zh-CN" altLang="en-US" sz="1200" kern="1200" dirty="0">
                <a:solidFill>
                  <a:schemeClr val="tx1"/>
                </a:solidFill>
                <a:effectLst/>
                <a:latin typeface="+mn-lt"/>
                <a:ea typeface="+mn-ea"/>
                <a:cs typeface="+mn-cs"/>
              </a:rPr>
              <a:t>指令，由于指令长度为</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PC=PC+4</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在这样一个</a:t>
            </a:r>
            <a:r>
              <a:rPr lang="zh-CN" altLang="en-US" sz="1200" kern="1200" dirty="0">
                <a:solidFill>
                  <a:schemeClr val="tx1"/>
                </a:solidFill>
                <a:effectLst/>
                <a:latin typeface="+mn-lt"/>
                <a:ea typeface="+mn-ea"/>
                <a:cs typeface="+mn-cs"/>
              </a:rPr>
              <a:t>单总线</a:t>
            </a:r>
            <a:r>
              <a:rPr lang="zh-CN" altLang="zh-CN" sz="1200" kern="1200" dirty="0">
                <a:solidFill>
                  <a:schemeClr val="tx1"/>
                </a:solidFill>
                <a:effectLst/>
                <a:latin typeface="+mn-lt"/>
                <a:ea typeface="+mn-ea"/>
                <a:cs typeface="+mn-cs"/>
              </a:rPr>
              <a:t>主机架构里面</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要完成取指令的通路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必须要通过</a:t>
            </a:r>
            <a:r>
              <a:rPr lang="zh-CN" altLang="en-US" sz="1200" kern="1200" dirty="0">
                <a:solidFill>
                  <a:schemeClr val="tx1"/>
                </a:solidFill>
                <a:effectLst/>
                <a:latin typeface="+mn-lt"/>
                <a:ea typeface="+mn-ea"/>
                <a:cs typeface="+mn-cs"/>
              </a:rPr>
              <a:t>内部</a:t>
            </a:r>
            <a:r>
              <a:rPr lang="zh-CN" altLang="zh-CN" sz="1200" kern="1200" dirty="0">
                <a:solidFill>
                  <a:schemeClr val="tx1"/>
                </a:solidFill>
                <a:effectLst/>
                <a:latin typeface="+mn-lt"/>
                <a:ea typeface="+mn-ea"/>
                <a:cs typeface="+mn-cs"/>
              </a:rPr>
              <a:t>总线反复的进行数据的传递</a:t>
            </a:r>
            <a:r>
              <a:rPr lang="zh-CN" altLang="en-US" sz="1200" kern="1200" dirty="0">
                <a:solidFill>
                  <a:schemeClr val="tx1"/>
                </a:solidFill>
                <a:effectLst/>
                <a:latin typeface="+mn-lt"/>
                <a:ea typeface="+mn-ea"/>
                <a:cs typeface="+mn-cs"/>
              </a:rPr>
              <a:t>，我们来看一看具体的过程。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为地址访问主存</a:t>
            </a:r>
            <a:r>
              <a:rPr lang="zh-CN" altLang="en-US" sz="1200" kern="1200" dirty="0">
                <a:solidFill>
                  <a:schemeClr val="tx1"/>
                </a:solidFill>
                <a:effectLst/>
                <a:latin typeface="+mn-lt"/>
                <a:ea typeface="+mn-ea"/>
                <a:cs typeface="+mn-cs"/>
              </a:rPr>
              <a:t>，访问主存的接口是</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寄存器，访存必须</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还要</a:t>
            </a:r>
            <a:r>
              <a:rPr lang="en-US" altLang="zh-CN" sz="1200" kern="1200" dirty="0">
                <a:solidFill>
                  <a:schemeClr val="tx1"/>
                </a:solidFill>
                <a:effectLst/>
                <a:latin typeface="+mn-lt"/>
                <a:ea typeface="+mn-ea"/>
                <a:cs typeface="+mn-cs"/>
              </a:rPr>
              <a:t>+4</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a:t>
            </a:r>
            <a:r>
              <a:rPr lang="zh-CN" altLang="zh-CN" sz="1200" kern="1200" dirty="0">
                <a:solidFill>
                  <a:schemeClr val="tx1"/>
                </a:solidFill>
                <a:effectLst/>
                <a:latin typeface="+mn-lt"/>
                <a:ea typeface="+mn-ea"/>
                <a:cs typeface="+mn-cs"/>
              </a:rPr>
              <a:t>以我们还要将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的值送到</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一个输入</a:t>
            </a:r>
            <a:r>
              <a:rPr lang="zh-CN" altLang="en-US" sz="1200" kern="1200" dirty="0">
                <a:solidFill>
                  <a:schemeClr val="tx1"/>
                </a:solidFill>
                <a:effectLst/>
                <a:latin typeface="+mn-lt"/>
                <a:ea typeface="+mn-ea"/>
                <a:cs typeface="+mn-cs"/>
              </a:rPr>
              <a:t>暂存器</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进行加</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的动作，也就是要建立</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的数据通路，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要建立</a:t>
            </a:r>
            <a:r>
              <a:rPr lang="zh-CN" altLang="zh-CN" sz="1200" kern="1200" dirty="0">
                <a:solidFill>
                  <a:schemeClr val="tx1"/>
                </a:solidFill>
                <a:effectLst/>
                <a:latin typeface="+mn-lt"/>
                <a:ea typeface="+mn-ea"/>
                <a:cs typeface="+mn-cs"/>
              </a:rPr>
              <a:t>这个</a:t>
            </a:r>
            <a:r>
              <a:rPr lang="zh-CN" altLang="en-US" sz="1200" kern="1200" dirty="0">
                <a:solidFill>
                  <a:schemeClr val="tx1"/>
                </a:solidFill>
                <a:effectLst/>
                <a:latin typeface="+mn-lt"/>
                <a:ea typeface="+mn-ea"/>
                <a:cs typeface="+mn-cs"/>
              </a:rPr>
              <a:t>通路我们需要给出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个控制信号，注意这里</a:t>
            </a:r>
            <a:r>
              <a:rPr lang="zh-CN" altLang="en-US" sz="1200" b="1" kern="1200" dirty="0">
                <a:solidFill>
                  <a:schemeClr val="tx1"/>
                </a:solidFill>
                <a:effectLst/>
                <a:latin typeface="+mn-lt"/>
                <a:ea typeface="+mn-ea"/>
                <a:cs typeface="+mn-cs"/>
              </a:rPr>
              <a:t>给出控制信号的意思就是当前信号值为</a:t>
            </a:r>
            <a:r>
              <a:rPr lang="en-US" altLang="zh-CN" sz="1200" b="1" kern="1200" dirty="0">
                <a:solidFill>
                  <a:schemeClr val="tx1"/>
                </a:solidFill>
                <a:effectLst/>
                <a:latin typeface="+mn-lt"/>
                <a:ea typeface="+mn-ea"/>
                <a:cs typeface="+mn-cs"/>
              </a:rPr>
              <a:t>1</a:t>
            </a:r>
          </a:p>
          <a:p>
            <a:r>
              <a:rPr lang="zh-CN" altLang="en-US" sz="1200" kern="1200" dirty="0">
                <a:solidFill>
                  <a:schemeClr val="tx1"/>
                </a:solidFill>
                <a:effectLst/>
                <a:latin typeface="+mn-lt"/>
                <a:ea typeface="+mn-ea"/>
                <a:cs typeface="+mn-cs"/>
              </a:rPr>
              <a:t>首先给出</a:t>
            </a:r>
            <a:r>
              <a:rPr lang="en-US" altLang="zh-CN" sz="1200" kern="1200" dirty="0" err="1">
                <a:solidFill>
                  <a:schemeClr val="tx1"/>
                </a:solidFill>
                <a:effectLst/>
                <a:latin typeface="+mn-lt"/>
                <a:ea typeface="+mn-ea"/>
                <a:cs typeface="+mn-cs"/>
              </a:rPr>
              <a:t>Pcout</a:t>
            </a:r>
            <a:r>
              <a:rPr lang="zh-CN" altLang="en-US" sz="1200" kern="1200" dirty="0">
                <a:solidFill>
                  <a:schemeClr val="tx1"/>
                </a:solidFill>
                <a:effectLst/>
                <a:latin typeface="+mn-lt"/>
                <a:ea typeface="+mn-ea"/>
                <a:cs typeface="+mn-cs"/>
              </a:rPr>
              <a:t>信号，</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值将经内总线传输到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的输入端，给出</a:t>
            </a:r>
            <a:r>
              <a:rPr lang="en-US" altLang="zh-CN" sz="1200" kern="1200" dirty="0">
                <a:solidFill>
                  <a:schemeClr val="tx1"/>
                </a:solidFill>
                <a:effectLst/>
                <a:latin typeface="+mn-lt"/>
                <a:ea typeface="+mn-ea"/>
                <a:cs typeface="+mn-cs"/>
              </a:rPr>
              <a:t>Xin</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Arin</a:t>
            </a:r>
            <a:r>
              <a:rPr lang="zh-CN" altLang="en-US" sz="1200" kern="1200" dirty="0">
                <a:solidFill>
                  <a:schemeClr val="tx1"/>
                </a:solidFill>
                <a:effectLst/>
                <a:latin typeface="+mn-lt"/>
                <a:ea typeface="+mn-ea"/>
                <a:cs typeface="+mn-cs"/>
              </a:rPr>
              <a:t>的写使能信号，第一个时钟到来时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值将分别锁存在两个寄存器中。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再来看看第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个时钟周期，需要进行</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的动作，只需要给出</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控制器信号</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的运算选择，</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的结果就会在时钟到来时自动锁存在暂存器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中。</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而第三个时钟周期，可以并行进行</a:t>
            </a:r>
            <a:r>
              <a:rPr lang="en-US" altLang="zh-CN" sz="1200" kern="1200" dirty="0">
                <a:solidFill>
                  <a:schemeClr val="tx1"/>
                </a:solidFill>
                <a:effectLst/>
                <a:latin typeface="+mn-lt"/>
                <a:ea typeface="+mn-ea"/>
                <a:cs typeface="+mn-cs"/>
              </a:rPr>
              <a:t>PC+4</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需要给出四个操作控制信号，首先给出</a:t>
            </a:r>
            <a:r>
              <a:rPr lang="en-US" altLang="zh-CN" sz="1200" kern="1200" dirty="0" err="1">
                <a:solidFill>
                  <a:schemeClr val="tx1"/>
                </a:solidFill>
                <a:effectLst/>
                <a:latin typeface="+mn-lt"/>
                <a:ea typeface="+mn-ea"/>
                <a:cs typeface="+mn-cs"/>
              </a:rPr>
              <a:t>Zout</a:t>
            </a:r>
            <a:r>
              <a:rPr lang="zh-CN" altLang="en-US" sz="1200" kern="1200" dirty="0">
                <a:solidFill>
                  <a:schemeClr val="tx1"/>
                </a:solidFill>
                <a:effectLst/>
                <a:latin typeface="+mn-lt"/>
                <a:ea typeface="+mn-ea"/>
                <a:cs typeface="+mn-cs"/>
              </a:rPr>
              <a:t>信号，暂存器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的值经内总线送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输入端，给出内存读信号，经过一个存储周期后指令字会读取到</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输入端，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给出</a:t>
            </a:r>
            <a:r>
              <a:rPr lang="en-US" altLang="zh-CN" sz="1200" kern="1200" dirty="0" err="1">
                <a:solidFill>
                  <a:schemeClr val="tx1"/>
                </a:solidFill>
                <a:effectLst/>
                <a:latin typeface="+mn-lt"/>
                <a:ea typeface="+mn-ea"/>
                <a:cs typeface="+mn-cs"/>
              </a:rPr>
              <a:t>Pcin</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DREin</a:t>
            </a:r>
            <a:r>
              <a:rPr lang="zh-CN" altLang="en-US" sz="1200" kern="1200" dirty="0">
                <a:solidFill>
                  <a:schemeClr val="tx1"/>
                </a:solidFill>
                <a:effectLst/>
                <a:latin typeface="+mn-lt"/>
                <a:ea typeface="+mn-ea"/>
                <a:cs typeface="+mn-cs"/>
              </a:rPr>
              <a:t>写使能信号，时钟到来时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粉笔锁存相应的值。</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最后一个时钟只需要将从内存取出的指令字从</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即可，给出</a:t>
            </a:r>
            <a:r>
              <a:rPr lang="en-US" altLang="zh-CN" sz="1200" kern="1200" dirty="0" err="1">
                <a:solidFill>
                  <a:schemeClr val="tx1"/>
                </a:solidFill>
                <a:effectLst/>
                <a:latin typeface="+mn-lt"/>
                <a:ea typeface="+mn-ea"/>
                <a:cs typeface="+mn-cs"/>
              </a:rPr>
              <a:t>DRout</a:t>
            </a:r>
            <a:r>
              <a:rPr lang="zh-CN" altLang="en-US" sz="1200" kern="1200" dirty="0">
                <a:solidFill>
                  <a:schemeClr val="tx1"/>
                </a:solidFill>
                <a:effectLst/>
                <a:latin typeface="+mn-lt"/>
                <a:ea typeface="+mn-ea"/>
                <a:cs typeface="+mn-cs"/>
              </a:rPr>
              <a:t>信号，指令字经内总线送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输入端，同时给出</a:t>
            </a:r>
            <a:r>
              <a:rPr lang="en-US" altLang="zh-CN" sz="1200" kern="1200" dirty="0" err="1">
                <a:solidFill>
                  <a:schemeClr val="tx1"/>
                </a:solidFill>
                <a:effectLst/>
                <a:latin typeface="+mn-lt"/>
                <a:ea typeface="+mn-ea"/>
                <a:cs typeface="+mn-cs"/>
              </a:rPr>
              <a:t>IRin</a:t>
            </a:r>
            <a:r>
              <a:rPr lang="zh-CN" altLang="en-US" sz="1200" kern="1200" dirty="0">
                <a:solidFill>
                  <a:schemeClr val="tx1"/>
                </a:solidFill>
                <a:effectLst/>
                <a:latin typeface="+mn-lt"/>
                <a:ea typeface="+mn-ea"/>
                <a:cs typeface="+mn-cs"/>
              </a:rPr>
              <a:t>信号，时钟到来时指令字锁存在</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中，完成取指令的功能。</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在这个过程中我们可以看到</a:t>
            </a:r>
            <a:r>
              <a:rPr lang="zh-CN" altLang="zh-CN" sz="1200" b="1" kern="1200" dirty="0">
                <a:solidFill>
                  <a:schemeClr val="tx1"/>
                </a:solidFill>
                <a:effectLst/>
                <a:latin typeface="+mn-lt"/>
                <a:ea typeface="+mn-ea"/>
                <a:cs typeface="+mn-cs"/>
              </a:rPr>
              <a:t>整个总线</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在每一</a:t>
            </a:r>
            <a:r>
              <a:rPr lang="zh-CN" altLang="en-US" sz="1200" b="1" kern="1200" dirty="0">
                <a:solidFill>
                  <a:schemeClr val="tx1"/>
                </a:solidFill>
                <a:effectLst/>
                <a:latin typeface="+mn-lt"/>
                <a:ea typeface="+mn-ea"/>
                <a:cs typeface="+mn-cs"/>
              </a:rPr>
              <a:t>个时钟节</a:t>
            </a:r>
            <a:r>
              <a:rPr lang="zh-CN" altLang="zh-CN" sz="1200" b="1" kern="1200" dirty="0">
                <a:solidFill>
                  <a:schemeClr val="tx1"/>
                </a:solidFill>
                <a:effectLst/>
                <a:latin typeface="+mn-lt"/>
                <a:ea typeface="+mn-ea"/>
                <a:cs typeface="+mn-cs"/>
              </a:rPr>
              <a:t>拍可能都会传送不同的值</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所以总线是一个竞争性的资源</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它必须要分时使用</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这也使得取指令</a:t>
            </a:r>
            <a:r>
              <a:rPr lang="zh-CN" altLang="en-US" sz="1200" kern="1200" dirty="0">
                <a:solidFill>
                  <a:schemeClr val="tx1"/>
                </a:solidFill>
                <a:effectLst/>
                <a:latin typeface="+mn-lt"/>
                <a:ea typeface="+mn-ea"/>
                <a:cs typeface="+mn-cs"/>
              </a:rPr>
              <a:t>数据通路</a:t>
            </a:r>
            <a:r>
              <a:rPr lang="zh-CN" altLang="zh-CN" sz="1200" kern="1200" dirty="0">
                <a:solidFill>
                  <a:schemeClr val="tx1"/>
                </a:solidFill>
                <a:effectLst/>
                <a:latin typeface="+mn-lt"/>
                <a:ea typeface="+mn-ea"/>
                <a:cs typeface="+mn-cs"/>
              </a:rPr>
              <a:t>被分成了四个</a:t>
            </a:r>
            <a:r>
              <a:rPr lang="zh-CN" altLang="en-US" sz="1200" kern="1200" dirty="0">
                <a:solidFill>
                  <a:schemeClr val="tx1"/>
                </a:solidFill>
                <a:effectLst/>
                <a:latin typeface="+mn-lt"/>
                <a:ea typeface="+mn-ea"/>
                <a:cs typeface="+mn-cs"/>
              </a:rPr>
              <a:t>时钟</a:t>
            </a:r>
            <a:r>
              <a:rPr lang="zh-CN" altLang="zh-CN" sz="1200" kern="1200" dirty="0">
                <a:solidFill>
                  <a:schemeClr val="tx1"/>
                </a:solidFill>
                <a:effectLst/>
                <a:latin typeface="+mn-lt"/>
                <a:ea typeface="+mn-ea"/>
                <a:cs typeface="+mn-cs"/>
              </a:rPr>
              <a:t>节拍</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当然节拍的顺序并不是唯一的，比如读访存的操作也可以放在第</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个节拍，</a:t>
            </a:r>
            <a:endParaRPr lang="en-US" altLang="zh-CN" sz="1200" b="1"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a:t>
            </a:r>
            <a:r>
              <a:rPr lang="zh-CN" altLang="en-US" sz="1200" b="1" kern="1200" dirty="0">
                <a:solidFill>
                  <a:schemeClr val="tx1"/>
                </a:solidFill>
                <a:effectLst/>
                <a:latin typeface="+mn-lt"/>
                <a:ea typeface="+mn-ea"/>
                <a:cs typeface="+mn-cs"/>
              </a:rPr>
              <a:t>控制这些数据通路建立的控制</a:t>
            </a:r>
            <a:r>
              <a:rPr lang="zh-CN" altLang="zh-CN" sz="1200" b="1" kern="1200" dirty="0">
                <a:solidFill>
                  <a:schemeClr val="tx1"/>
                </a:solidFill>
                <a:effectLst/>
                <a:latin typeface="+mn-lt"/>
                <a:ea typeface="+mn-ea"/>
                <a:cs typeface="+mn-cs"/>
              </a:rPr>
              <a:t>信号并不能同时给出</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必须严格的控制</a:t>
            </a:r>
            <a:r>
              <a:rPr lang="zh-CN" altLang="en-US" sz="1200" b="1" kern="1200" dirty="0">
                <a:solidFill>
                  <a:schemeClr val="tx1"/>
                </a:solidFill>
                <a:effectLst/>
                <a:latin typeface="+mn-lt"/>
                <a:ea typeface="+mn-ea"/>
                <a:cs typeface="+mn-cs"/>
              </a:rPr>
              <a:t>它们</a:t>
            </a:r>
            <a:r>
              <a:rPr lang="zh-CN" altLang="zh-CN" sz="1200" b="1" kern="1200" dirty="0">
                <a:solidFill>
                  <a:schemeClr val="tx1"/>
                </a:solidFill>
                <a:effectLst/>
                <a:latin typeface="+mn-lt"/>
                <a:ea typeface="+mn-ea"/>
                <a:cs typeface="+mn-cs"/>
              </a:rPr>
              <a:t>的时间先后顺序</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我们将在</a:t>
            </a:r>
            <a:r>
              <a:rPr lang="zh-CN" altLang="en-US" sz="1200" b="1" kern="1200" dirty="0">
                <a:solidFill>
                  <a:schemeClr val="tx1"/>
                </a:solidFill>
                <a:effectLst/>
                <a:latin typeface="+mn-lt"/>
                <a:ea typeface="+mn-ea"/>
                <a:cs typeface="+mn-cs"/>
              </a:rPr>
              <a:t>后面</a:t>
            </a:r>
            <a:r>
              <a:rPr lang="zh-CN" altLang="zh-CN" sz="1200" b="1" kern="1200" dirty="0">
                <a:solidFill>
                  <a:schemeClr val="tx1"/>
                </a:solidFill>
                <a:effectLst/>
                <a:latin typeface="+mn-lt"/>
                <a:ea typeface="+mn-ea"/>
                <a:cs typeface="+mn-cs"/>
              </a:rPr>
              <a:t>控制器的设计</a:t>
            </a:r>
            <a:r>
              <a:rPr lang="zh-CN" altLang="en-US" sz="1200" b="1" kern="1200" dirty="0">
                <a:solidFill>
                  <a:schemeClr val="tx1"/>
                </a:solidFill>
                <a:effectLst/>
                <a:latin typeface="+mn-lt"/>
                <a:ea typeface="+mn-ea"/>
                <a:cs typeface="+mn-cs"/>
              </a:rPr>
              <a:t>原理中</a:t>
            </a:r>
            <a:r>
              <a:rPr lang="zh-CN" altLang="zh-CN" sz="1200" b="1" kern="1200" dirty="0">
                <a:solidFill>
                  <a:schemeClr val="tx1"/>
                </a:solidFill>
                <a:effectLst/>
                <a:latin typeface="+mn-lt"/>
                <a:ea typeface="+mn-ea"/>
                <a:cs typeface="+mn-cs"/>
              </a:rPr>
              <a:t>去解决</a:t>
            </a:r>
            <a:r>
              <a:rPr lang="zh-CN" altLang="en-US" sz="1200" b="1" kern="1200" dirty="0">
                <a:solidFill>
                  <a:schemeClr val="tx1"/>
                </a:solidFill>
                <a:effectLst/>
                <a:latin typeface="+mn-lt"/>
                <a:ea typeface="+mn-ea"/>
                <a:cs typeface="+mn-cs"/>
              </a:rPr>
              <a:t>时序的</a:t>
            </a:r>
            <a:r>
              <a:rPr lang="zh-CN" altLang="zh-CN" sz="1200" b="1" kern="1200" dirty="0">
                <a:solidFill>
                  <a:schemeClr val="tx1"/>
                </a:solidFill>
                <a:effectLst/>
                <a:latin typeface="+mn-lt"/>
                <a:ea typeface="+mn-ea"/>
                <a:cs typeface="+mn-cs"/>
              </a:rPr>
              <a:t>问题</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这就是我们完整</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取指令数据通路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当一条指令被取出来以后</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就进入</a:t>
            </a:r>
            <a:r>
              <a:rPr lang="zh-CN" altLang="en-US" sz="1200" kern="1200" dirty="0">
                <a:solidFill>
                  <a:schemeClr val="tx1"/>
                </a:solidFill>
                <a:effectLst/>
                <a:latin typeface="+mn-lt"/>
                <a:ea typeface="+mn-ea"/>
                <a:cs typeface="+mn-cs"/>
              </a:rPr>
              <a:t>了指令的</a:t>
            </a:r>
            <a:r>
              <a:rPr lang="zh-CN" altLang="zh-CN" sz="1200" kern="1200" dirty="0">
                <a:solidFill>
                  <a:schemeClr val="tx1"/>
                </a:solidFill>
                <a:effectLst/>
                <a:latin typeface="+mn-lt"/>
                <a:ea typeface="+mn-ea"/>
                <a:cs typeface="+mn-cs"/>
              </a:rPr>
              <a:t>执行阶段</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5381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基址变址寻址，</a:t>
            </a:r>
            <a:r>
              <a:rPr lang="en-US" altLang="zh-CN" dirty="0" err="1"/>
              <a:t>imm</a:t>
            </a:r>
            <a:r>
              <a:rPr lang="zh-CN" altLang="en-US" dirty="0"/>
              <a:t>带符号扩展成</a:t>
            </a:r>
            <a:r>
              <a:rPr lang="en-US" altLang="zh-CN" dirty="0"/>
              <a:t>32</a:t>
            </a:r>
            <a:r>
              <a:rPr lang="zh-CN" altLang="en-US" dirty="0"/>
              <a:t>位， 把（（</a:t>
            </a:r>
            <a:r>
              <a:rPr lang="en-US" altLang="zh-CN" dirty="0" err="1"/>
              <a:t>rs</a:t>
            </a:r>
            <a:r>
              <a:rPr lang="zh-CN" altLang="en-US" dirty="0"/>
              <a:t>）</a:t>
            </a:r>
            <a:r>
              <a:rPr lang="en-US" altLang="zh-CN" dirty="0"/>
              <a:t>+</a:t>
            </a:r>
            <a:r>
              <a:rPr lang="en-US" altLang="zh-CN" dirty="0" err="1"/>
              <a:t>imm</a:t>
            </a:r>
            <a:r>
              <a:rPr lang="zh-CN" altLang="en-US" dirty="0"/>
              <a:t>）</a:t>
            </a:r>
            <a:r>
              <a:rPr lang="zh-CN" altLang="en-US" b="1" dirty="0"/>
              <a:t>内存地址中</a:t>
            </a:r>
            <a:r>
              <a:rPr lang="zh-CN" altLang="en-US" dirty="0"/>
              <a:t>存放的字数据加载到</a:t>
            </a:r>
            <a:r>
              <a:rPr lang="en-US" altLang="zh-CN" dirty="0"/>
              <a:t>CPU</a:t>
            </a:r>
            <a:r>
              <a:rPr lang="zh-CN" altLang="en-US" dirty="0"/>
              <a:t>内部</a:t>
            </a:r>
            <a:r>
              <a:rPr lang="en-US" altLang="zh-CN" b="1" dirty="0" err="1"/>
              <a:t>rt</a:t>
            </a:r>
            <a:r>
              <a:rPr lang="zh-CN" altLang="en-US" b="1" dirty="0"/>
              <a:t>寄存器</a:t>
            </a:r>
            <a:r>
              <a:rPr lang="zh-CN" altLang="en-US" dirty="0"/>
              <a:t>中去。    </a:t>
            </a:r>
            <a:r>
              <a:rPr lang="en-US" altLang="zh-CN"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dirty="0"/>
              <a:t>load</a:t>
            </a:r>
            <a:r>
              <a:rPr lang="zh-CN" altLang="en-US" dirty="0"/>
              <a:t>指令的执行阶段需要</a:t>
            </a:r>
            <a:r>
              <a:rPr lang="en-US" altLang="zh-CN" dirty="0"/>
              <a:t>5</a:t>
            </a:r>
            <a:r>
              <a:rPr lang="zh-CN" altLang="en-US" dirty="0"/>
              <a:t>个周期</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下面我们来看看</a:t>
            </a:r>
            <a:r>
              <a:rPr lang="en-US" altLang="zh-CN" dirty="0" err="1"/>
              <a:t>lw</a:t>
            </a:r>
            <a:r>
              <a:rPr lang="zh-CN" altLang="en-US" dirty="0"/>
              <a:t>指令的执行阶段，</a:t>
            </a:r>
            <a:r>
              <a:rPr lang="en-US" altLang="zh-CN" dirty="0" err="1"/>
              <a:t>lw</a:t>
            </a:r>
            <a:r>
              <a:rPr lang="zh-CN" altLang="en-US" dirty="0"/>
              <a:t>指令是</a:t>
            </a:r>
            <a:r>
              <a:rPr lang="en-US" altLang="zh-CN" dirty="0"/>
              <a:t>I</a:t>
            </a:r>
            <a:r>
              <a:rPr lang="zh-CN" altLang="en-US" dirty="0"/>
              <a:t>型指令，指令格式如图所示，</a:t>
            </a:r>
            <a:r>
              <a:rPr lang="en-US" altLang="zh-CN" dirty="0"/>
              <a:t>6</a:t>
            </a:r>
            <a:r>
              <a:rPr lang="zh-CN" altLang="en-US" dirty="0"/>
              <a:t>位</a:t>
            </a:r>
            <a:r>
              <a:rPr lang="en-US" altLang="zh-CN" dirty="0"/>
              <a:t>op</a:t>
            </a:r>
            <a:r>
              <a:rPr lang="zh-CN" altLang="en-US" dirty="0"/>
              <a:t>字段的值为</a:t>
            </a:r>
            <a:r>
              <a:rPr lang="en-US" altLang="zh-CN" dirty="0"/>
              <a:t>34</a:t>
            </a:r>
            <a:r>
              <a:rPr lang="zh-CN" altLang="en-US" dirty="0"/>
              <a:t>，</a:t>
            </a:r>
            <a:r>
              <a:rPr lang="en-US" altLang="zh-CN" dirty="0" err="1"/>
              <a:t>rs</a:t>
            </a:r>
            <a:r>
              <a:rPr lang="zh-CN" altLang="en-US" dirty="0"/>
              <a:t>，</a:t>
            </a:r>
            <a:r>
              <a:rPr lang="en-US" altLang="zh-CN" dirty="0"/>
              <a:t>rt</a:t>
            </a:r>
            <a:r>
              <a:rPr lang="zh-CN" altLang="en-US" dirty="0"/>
              <a:t>为两个五位的寄存器编号，其中</a:t>
            </a:r>
            <a:r>
              <a:rPr lang="en-US" altLang="zh-CN" dirty="0"/>
              <a:t>rt</a:t>
            </a:r>
            <a:r>
              <a:rPr lang="zh-CN" altLang="en-US" dirty="0"/>
              <a:t>为目标寄存器。</a:t>
            </a:r>
            <a:r>
              <a:rPr lang="en-US" altLang="zh-CN" dirty="0" err="1"/>
              <a:t>Imm</a:t>
            </a:r>
            <a:r>
              <a:rPr lang="zh-CN" altLang="en-US" dirty="0"/>
              <a:t>为</a:t>
            </a:r>
            <a:r>
              <a:rPr lang="en-US" altLang="zh-CN" dirty="0"/>
              <a:t>16</a:t>
            </a:r>
            <a:r>
              <a:rPr lang="zh-CN" altLang="en-US" dirty="0"/>
              <a:t>位立即数字段，指令功能是访存取出一个</a:t>
            </a:r>
            <a:r>
              <a:rPr lang="en-US" altLang="zh-CN" dirty="0"/>
              <a:t>32</a:t>
            </a:r>
            <a:r>
              <a:rPr lang="zh-CN" altLang="en-US" dirty="0"/>
              <a:t>位的字存储单元，访存地址是</a:t>
            </a:r>
            <a:r>
              <a:rPr lang="en-US" altLang="zh-CN" dirty="0" err="1"/>
              <a:t>rs</a:t>
            </a:r>
            <a:r>
              <a:rPr lang="zh-CN" altLang="en-US" dirty="0"/>
              <a:t>寄存器</a:t>
            </a:r>
            <a:r>
              <a:rPr lang="en-US" altLang="zh-CN" dirty="0"/>
              <a:t>+</a:t>
            </a:r>
            <a:r>
              <a:rPr lang="zh-CN" altLang="en-US" dirty="0"/>
              <a:t>立即数偏移量，这是一个典型的变址寻址。  要完成内存访问，首先要计算访存地址，需要将</a:t>
            </a:r>
            <a:r>
              <a:rPr lang="en-US" altLang="zh-CN" dirty="0" err="1"/>
              <a:t>rs</a:t>
            </a:r>
            <a:r>
              <a:rPr lang="zh-CN" altLang="en-US" dirty="0"/>
              <a:t>寄存器的值和立即数字段的值相加计算访存地址，然后访存。</a:t>
            </a:r>
            <a:endParaRPr lang="en-US" altLang="zh-CN" dirty="0"/>
          </a:p>
          <a:p>
            <a:endParaRPr lang="en-US" altLang="zh-CN" dirty="0"/>
          </a:p>
          <a:p>
            <a:r>
              <a:rPr lang="zh-CN" altLang="en-US" dirty="0"/>
              <a:t>而由于</a:t>
            </a:r>
            <a:r>
              <a:rPr lang="en-US" altLang="zh-CN" dirty="0"/>
              <a:t>ALU</a:t>
            </a:r>
            <a:r>
              <a:rPr lang="zh-CN" altLang="en-US" dirty="0"/>
              <a:t>计算必须首先暂存一个输入数，所以这里需要将</a:t>
            </a:r>
            <a:r>
              <a:rPr lang="en-US" altLang="zh-CN" dirty="0" err="1"/>
              <a:t>rs</a:t>
            </a:r>
            <a:r>
              <a:rPr lang="zh-CN" altLang="en-US" dirty="0"/>
              <a:t>寄存器或立即数中的一个先暂存，假设暂存寄存器的值，</a:t>
            </a:r>
            <a:endParaRPr lang="en-US" altLang="zh-CN" dirty="0"/>
          </a:p>
          <a:p>
            <a:r>
              <a:rPr lang="zh-CN" altLang="en-US" dirty="0"/>
              <a:t>首先将</a:t>
            </a:r>
            <a:r>
              <a:rPr lang="en-US" altLang="zh-CN" dirty="0" err="1"/>
              <a:t>rs</a:t>
            </a:r>
            <a:r>
              <a:rPr lang="zh-CN" altLang="en-US" dirty="0"/>
              <a:t>字段送寄存器堆的读寄存器编号</a:t>
            </a:r>
            <a:r>
              <a:rPr lang="en-US" altLang="zh-CN" dirty="0"/>
              <a:t>R#</a:t>
            </a:r>
            <a:r>
              <a:rPr lang="zh-CN" altLang="en-US" dirty="0"/>
              <a:t>端口，</a:t>
            </a:r>
            <a:r>
              <a:rPr lang="en-US" altLang="zh-CN" dirty="0" err="1"/>
              <a:t>rs</a:t>
            </a:r>
            <a:r>
              <a:rPr lang="en-US" altLang="zh-CN" dirty="0"/>
              <a:t>/rt</a:t>
            </a:r>
            <a:r>
              <a:rPr lang="zh-CN" altLang="en-US" dirty="0"/>
              <a:t>选择控制端为零时默认输出</a:t>
            </a:r>
            <a:r>
              <a:rPr lang="en-US" altLang="zh-CN" dirty="0" err="1"/>
              <a:t>rs</a:t>
            </a:r>
            <a:r>
              <a:rPr lang="zh-CN" altLang="en-US" dirty="0"/>
              <a:t>，所以不需要给出控制信号，</a:t>
            </a:r>
            <a:endParaRPr lang="en-US" altLang="zh-CN" dirty="0"/>
          </a:p>
          <a:p>
            <a:endParaRPr lang="en-US" altLang="zh-CN" dirty="0"/>
          </a:p>
          <a:p>
            <a:r>
              <a:rPr lang="zh-CN" altLang="en-US" dirty="0"/>
              <a:t>给出</a:t>
            </a:r>
            <a:r>
              <a:rPr lang="en-US" altLang="zh-CN" dirty="0"/>
              <a:t>Rout</a:t>
            </a:r>
            <a:r>
              <a:rPr lang="zh-CN" altLang="en-US" dirty="0"/>
              <a:t>控制信号，</a:t>
            </a:r>
            <a:r>
              <a:rPr lang="en-US" altLang="zh-CN" dirty="0" err="1"/>
              <a:t>rs</a:t>
            </a:r>
            <a:r>
              <a:rPr lang="zh-CN" altLang="en-US" dirty="0"/>
              <a:t>的值就会经内总线输出到</a:t>
            </a:r>
            <a:r>
              <a:rPr lang="en-US" altLang="zh-CN" dirty="0"/>
              <a:t>X</a:t>
            </a:r>
            <a:r>
              <a:rPr lang="zh-CN" altLang="en-US" dirty="0"/>
              <a:t>的输入端，给出</a:t>
            </a:r>
            <a:r>
              <a:rPr lang="en-US" altLang="zh-CN" dirty="0"/>
              <a:t>Xin</a:t>
            </a:r>
            <a:r>
              <a:rPr lang="zh-CN" altLang="en-US" dirty="0"/>
              <a:t>写使能信号，时钟到来时就可以锁存</a:t>
            </a:r>
            <a:r>
              <a:rPr lang="en-US" altLang="zh-CN" dirty="0" err="1"/>
              <a:t>rs</a:t>
            </a:r>
            <a:r>
              <a:rPr lang="zh-CN" altLang="en-US" dirty="0"/>
              <a:t>的值。</a:t>
            </a:r>
            <a:endParaRPr lang="en-US" altLang="zh-CN" dirty="0"/>
          </a:p>
          <a:p>
            <a:endParaRPr lang="en-US" altLang="zh-CN" dirty="0"/>
          </a:p>
          <a:p>
            <a:r>
              <a:rPr lang="zh-CN" altLang="en-US" dirty="0"/>
              <a:t>第</a:t>
            </a:r>
            <a:r>
              <a:rPr lang="en-US" altLang="zh-CN" dirty="0"/>
              <a:t>2</a:t>
            </a:r>
            <a:r>
              <a:rPr lang="zh-CN" altLang="en-US" dirty="0"/>
              <a:t>个时钟节拍完成加法，需要将立即数从</a:t>
            </a:r>
            <a:r>
              <a:rPr lang="en-US" altLang="zh-CN" dirty="0" err="1"/>
              <a:t>Ir</a:t>
            </a:r>
            <a:r>
              <a:rPr lang="zh-CN" altLang="en-US" dirty="0"/>
              <a:t>寄存器的指令字中送</a:t>
            </a:r>
            <a:r>
              <a:rPr lang="en-US" altLang="zh-CN" dirty="0" err="1"/>
              <a:t>alu</a:t>
            </a:r>
            <a:r>
              <a:rPr lang="zh-CN" altLang="en-US" dirty="0"/>
              <a:t>的</a:t>
            </a:r>
            <a:r>
              <a:rPr lang="en-US" altLang="zh-CN" dirty="0"/>
              <a:t>B</a:t>
            </a:r>
            <a:r>
              <a:rPr lang="zh-CN" altLang="en-US" dirty="0"/>
              <a:t>端，同时给出</a:t>
            </a:r>
            <a:r>
              <a:rPr lang="en-US" altLang="zh-CN" dirty="0"/>
              <a:t>ADD</a:t>
            </a:r>
            <a:r>
              <a:rPr lang="zh-CN" altLang="en-US" dirty="0"/>
              <a:t>信号，时钟到来时相应访存地址就锁存在</a:t>
            </a:r>
            <a:r>
              <a:rPr lang="en-US" altLang="zh-CN" dirty="0"/>
              <a:t>z</a:t>
            </a:r>
            <a:r>
              <a:rPr lang="zh-CN" altLang="en-US" dirty="0"/>
              <a:t>中。</a:t>
            </a:r>
            <a:endParaRPr lang="en-US" altLang="zh-CN" dirty="0"/>
          </a:p>
          <a:p>
            <a:endParaRPr lang="en-US" altLang="zh-CN" dirty="0"/>
          </a:p>
          <a:p>
            <a:r>
              <a:rPr lang="zh-CN" altLang="en-US" dirty="0"/>
              <a:t>注意指令字中的</a:t>
            </a:r>
            <a:r>
              <a:rPr lang="en-US" altLang="zh-CN" dirty="0"/>
              <a:t>16</a:t>
            </a:r>
            <a:r>
              <a:rPr lang="zh-CN" altLang="en-US" dirty="0"/>
              <a:t>位立即数需要有符号扩展为</a:t>
            </a:r>
            <a:r>
              <a:rPr lang="en-US" altLang="zh-CN" dirty="0"/>
              <a:t>32</a:t>
            </a:r>
            <a:r>
              <a:rPr lang="zh-CN" altLang="en-US" dirty="0"/>
              <a:t>位后才能送</a:t>
            </a:r>
            <a:r>
              <a:rPr lang="en-US" altLang="zh-CN" dirty="0"/>
              <a:t>ALU</a:t>
            </a:r>
            <a:r>
              <a:rPr lang="zh-CN" altLang="en-US" dirty="0"/>
              <a:t>，这里仅用一个简单的</a:t>
            </a:r>
            <a:r>
              <a:rPr lang="en-US" altLang="zh-CN" dirty="0"/>
              <a:t>IR(I)out</a:t>
            </a:r>
            <a:r>
              <a:rPr lang="zh-CN" altLang="en-US" dirty="0"/>
              <a:t>控制信号抽象代替这样一个过程，实际实现的时候要具体考虑相应的电路实现。</a:t>
            </a:r>
            <a:endParaRPr lang="en-US" altLang="zh-CN" dirty="0"/>
          </a:p>
          <a:p>
            <a:endParaRPr lang="en-US" altLang="zh-CN" dirty="0"/>
          </a:p>
          <a:p>
            <a:r>
              <a:rPr lang="zh-CN" altLang="en-US" dirty="0"/>
              <a:t>第三个节拍需要将地址从暂存器</a:t>
            </a:r>
            <a:r>
              <a:rPr lang="en-US" altLang="zh-CN" dirty="0"/>
              <a:t>Z</a:t>
            </a:r>
            <a:r>
              <a:rPr lang="zh-CN" altLang="en-US" dirty="0"/>
              <a:t>送</a:t>
            </a:r>
            <a:r>
              <a:rPr lang="en-US" altLang="zh-CN" dirty="0"/>
              <a:t>AR</a:t>
            </a:r>
            <a:r>
              <a:rPr lang="zh-CN" altLang="en-US" dirty="0"/>
              <a:t>访存，需要给出</a:t>
            </a:r>
            <a:r>
              <a:rPr lang="en-US" altLang="zh-CN" dirty="0" err="1"/>
              <a:t>Zout</a:t>
            </a:r>
            <a:r>
              <a:rPr lang="zh-CN" altLang="en-US" dirty="0"/>
              <a:t>，</a:t>
            </a:r>
            <a:r>
              <a:rPr lang="en-US" altLang="zh-CN" dirty="0"/>
              <a:t>Arin</a:t>
            </a:r>
            <a:r>
              <a:rPr lang="zh-CN" altLang="en-US" dirty="0"/>
              <a:t>信号。</a:t>
            </a:r>
            <a:endParaRPr lang="en-US" altLang="zh-CN" dirty="0"/>
          </a:p>
          <a:p>
            <a:endParaRPr lang="en-US" altLang="zh-CN" dirty="0"/>
          </a:p>
          <a:p>
            <a:r>
              <a:rPr lang="zh-CN" altLang="en-US" dirty="0"/>
              <a:t>第四个时钟周期访存，需要给出内存读</a:t>
            </a:r>
            <a:r>
              <a:rPr lang="en-US" altLang="zh-CN" dirty="0"/>
              <a:t>Read</a:t>
            </a:r>
            <a:r>
              <a:rPr lang="zh-CN" altLang="en-US" dirty="0"/>
              <a:t>、和</a:t>
            </a:r>
            <a:r>
              <a:rPr lang="en-US" altLang="zh-CN" dirty="0" err="1"/>
              <a:t>DREin</a:t>
            </a:r>
            <a:r>
              <a:rPr lang="zh-CN" altLang="en-US" dirty="0"/>
              <a:t>，信号，</a:t>
            </a:r>
            <a:endParaRPr lang="en-US" altLang="zh-CN" dirty="0"/>
          </a:p>
          <a:p>
            <a:endParaRPr lang="en-US" altLang="zh-CN" dirty="0"/>
          </a:p>
          <a:p>
            <a:r>
              <a:rPr lang="zh-CN" altLang="en-US" dirty="0"/>
              <a:t>最后一拍第</a:t>
            </a:r>
            <a:r>
              <a:rPr lang="en-US" altLang="zh-CN" dirty="0"/>
              <a:t>5</a:t>
            </a:r>
            <a:r>
              <a:rPr lang="zh-CN" altLang="en-US" dirty="0"/>
              <a:t>拍需要将访存结果从</a:t>
            </a:r>
            <a:r>
              <a:rPr lang="en-US" altLang="zh-CN" dirty="0"/>
              <a:t>DR</a:t>
            </a:r>
            <a:r>
              <a:rPr lang="zh-CN" altLang="en-US" dirty="0"/>
              <a:t>送</a:t>
            </a:r>
            <a:r>
              <a:rPr lang="en-US" altLang="zh-CN" dirty="0"/>
              <a:t>rt</a:t>
            </a:r>
            <a:r>
              <a:rPr lang="zh-CN" altLang="en-US" dirty="0"/>
              <a:t>寄存器，需要给出</a:t>
            </a:r>
            <a:r>
              <a:rPr lang="en-US" altLang="zh-CN" dirty="0" err="1"/>
              <a:t>Drout</a:t>
            </a:r>
            <a:r>
              <a:rPr lang="zh-CN" altLang="en-US" dirty="0"/>
              <a:t>，</a:t>
            </a:r>
            <a:r>
              <a:rPr lang="en-US" altLang="zh-CN" dirty="0"/>
              <a:t>Rin</a:t>
            </a:r>
            <a:r>
              <a:rPr lang="zh-CN" altLang="en-US" dirty="0"/>
              <a:t>信号，注意写入寄存器地址在</a:t>
            </a:r>
            <a:r>
              <a:rPr lang="en-US" altLang="zh-CN" dirty="0" err="1"/>
              <a:t>RegDst</a:t>
            </a:r>
            <a:r>
              <a:rPr lang="zh-CN" altLang="en-US" dirty="0"/>
              <a:t>为零时默认输出为</a:t>
            </a:r>
            <a:r>
              <a:rPr lang="en-US" altLang="zh-CN" dirty="0"/>
              <a:t>rt</a:t>
            </a:r>
            <a:r>
              <a:rPr lang="zh-CN" altLang="en-US" dirty="0"/>
              <a:t>，所以也不需要给出对应控制信号。</a:t>
            </a:r>
            <a:endParaRPr lang="en-US" altLang="zh-CN" dirty="0"/>
          </a:p>
          <a:p>
            <a:endParaRPr lang="en-US" altLang="zh-CN" dirty="0"/>
          </a:p>
          <a:p>
            <a:r>
              <a:rPr lang="zh-CN" altLang="en-US" dirty="0"/>
              <a:t>整个</a:t>
            </a:r>
            <a:r>
              <a:rPr lang="en-US" altLang="zh-CN" dirty="0" err="1"/>
              <a:t>lw</a:t>
            </a:r>
            <a:r>
              <a:rPr lang="zh-CN" altLang="en-US" dirty="0"/>
              <a:t>访存指令执行过程需要</a:t>
            </a:r>
            <a:r>
              <a:rPr lang="en-US" altLang="zh-CN" dirty="0"/>
              <a:t>5</a:t>
            </a:r>
            <a:r>
              <a:rPr lang="zh-CN" altLang="en-US" dirty="0"/>
              <a:t>个时钟节拍，如果算上取指令，执行</a:t>
            </a:r>
            <a:r>
              <a:rPr lang="en-US" altLang="zh-CN" dirty="0" err="1"/>
              <a:t>lw</a:t>
            </a:r>
            <a:r>
              <a:rPr lang="zh-CN" altLang="en-US" dirty="0"/>
              <a:t>一共需要</a:t>
            </a:r>
            <a:r>
              <a:rPr lang="en-US" altLang="zh-CN" dirty="0"/>
              <a:t>9</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4290150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基址变址寻址，</a:t>
            </a:r>
            <a:r>
              <a:rPr lang="en-US" altLang="zh-CN" dirty="0" err="1"/>
              <a:t>imm</a:t>
            </a:r>
            <a:r>
              <a:rPr lang="zh-CN" altLang="en-US" dirty="0"/>
              <a:t>带符号扩展成</a:t>
            </a:r>
            <a:r>
              <a:rPr lang="en-US" altLang="zh-CN" dirty="0"/>
              <a:t>32</a:t>
            </a:r>
            <a:r>
              <a:rPr lang="zh-CN" altLang="en-US" dirty="0"/>
              <a:t>位（省略了这部分电路）， 把</a:t>
            </a:r>
            <a:r>
              <a:rPr lang="en-US" altLang="zh-CN" dirty="0"/>
              <a:t>CPU</a:t>
            </a:r>
            <a:r>
              <a:rPr lang="zh-CN" altLang="en-US" dirty="0"/>
              <a:t>内部</a:t>
            </a:r>
            <a:r>
              <a:rPr lang="en-US" altLang="zh-CN" dirty="0" err="1"/>
              <a:t>rt</a:t>
            </a:r>
            <a:r>
              <a:rPr lang="zh-CN" altLang="en-US" dirty="0"/>
              <a:t>寄存器中的字数据保存到内存（（</a:t>
            </a:r>
            <a:r>
              <a:rPr lang="en-US" altLang="zh-CN" dirty="0" err="1"/>
              <a:t>rs</a:t>
            </a:r>
            <a:r>
              <a:rPr lang="zh-CN" altLang="en-US" dirty="0"/>
              <a:t>）</a:t>
            </a:r>
            <a:r>
              <a:rPr lang="en-US" altLang="zh-CN" dirty="0"/>
              <a:t>+</a:t>
            </a:r>
            <a:r>
              <a:rPr lang="en-US" altLang="zh-CN" dirty="0" err="1"/>
              <a:t>imm</a:t>
            </a:r>
            <a:r>
              <a:rPr lang="zh-CN" altLang="en-US" dirty="0"/>
              <a:t>）地址中去。</a:t>
            </a:r>
            <a:endParaRPr lang="en-US" altLang="zh-CN" dirty="0"/>
          </a:p>
          <a:p>
            <a:r>
              <a:rPr lang="zh-CN" altLang="en-US" dirty="0"/>
              <a:t>再来看看</a:t>
            </a:r>
            <a:r>
              <a:rPr lang="en-US" altLang="zh-CN" dirty="0" err="1"/>
              <a:t>sw</a:t>
            </a:r>
            <a:r>
              <a:rPr lang="zh-CN" altLang="en-US" dirty="0"/>
              <a:t>指令的执行阶段，</a:t>
            </a:r>
            <a:r>
              <a:rPr lang="en-US" altLang="zh-CN" dirty="0" err="1"/>
              <a:t>sw</a:t>
            </a:r>
            <a:r>
              <a:rPr lang="zh-CN" altLang="en-US" dirty="0"/>
              <a:t>指令格式和</a:t>
            </a:r>
            <a:r>
              <a:rPr lang="en-US" altLang="zh-CN" dirty="0" err="1"/>
              <a:t>lw</a:t>
            </a:r>
            <a:r>
              <a:rPr lang="zh-CN" altLang="en-US" dirty="0"/>
              <a:t>完全相同，</a:t>
            </a:r>
            <a:r>
              <a:rPr lang="en-US" altLang="zh-CN" dirty="0"/>
              <a:t>6</a:t>
            </a:r>
            <a:r>
              <a:rPr lang="zh-CN" altLang="en-US" dirty="0"/>
              <a:t>位</a:t>
            </a:r>
            <a:r>
              <a:rPr lang="en-US" altLang="zh-CN" dirty="0"/>
              <a:t>op</a:t>
            </a:r>
            <a:r>
              <a:rPr lang="zh-CN" altLang="en-US" dirty="0"/>
              <a:t>字段的值为</a:t>
            </a:r>
            <a:r>
              <a:rPr lang="en-US" altLang="zh-CN" dirty="0"/>
              <a:t>43</a:t>
            </a:r>
            <a:r>
              <a:rPr lang="zh-CN" altLang="en-US" dirty="0"/>
              <a:t>，</a:t>
            </a:r>
            <a:endParaRPr lang="en-US" altLang="zh-CN" dirty="0"/>
          </a:p>
          <a:p>
            <a:endParaRPr lang="en-US" altLang="zh-CN" dirty="0"/>
          </a:p>
          <a:p>
            <a:r>
              <a:rPr lang="zh-CN" altLang="en-US" dirty="0"/>
              <a:t>指令功能是访存写入一个</a:t>
            </a:r>
            <a:r>
              <a:rPr lang="en-US" altLang="zh-CN" dirty="0"/>
              <a:t>32</a:t>
            </a:r>
            <a:r>
              <a:rPr lang="zh-CN" altLang="en-US" dirty="0"/>
              <a:t>位的字存储单元，访存地址与</a:t>
            </a:r>
            <a:r>
              <a:rPr lang="en-US" altLang="zh-CN" dirty="0" err="1"/>
              <a:t>lw</a:t>
            </a:r>
            <a:r>
              <a:rPr lang="zh-CN" altLang="en-US" dirty="0"/>
              <a:t>指令一样，写入数据是</a:t>
            </a:r>
            <a:r>
              <a:rPr lang="en-US" altLang="zh-CN" dirty="0"/>
              <a:t>rt</a:t>
            </a:r>
            <a:r>
              <a:rPr lang="zh-CN" altLang="en-US" dirty="0"/>
              <a:t>寄存器，</a:t>
            </a:r>
            <a:endParaRPr lang="en-US" altLang="zh-CN" dirty="0"/>
          </a:p>
          <a:p>
            <a:endParaRPr lang="en-US" altLang="zh-CN" dirty="0"/>
          </a:p>
          <a:p>
            <a:r>
              <a:rPr lang="zh-CN" altLang="en-US" dirty="0"/>
              <a:t>同样需要计算访存地址，需要将</a:t>
            </a:r>
            <a:r>
              <a:rPr lang="en-US" altLang="zh-CN" dirty="0" err="1"/>
              <a:t>rs</a:t>
            </a:r>
            <a:r>
              <a:rPr lang="zh-CN" altLang="en-US" dirty="0"/>
              <a:t>寄存器的值和立即数字段的值相加得到访存地址访存。</a:t>
            </a:r>
            <a:endParaRPr lang="en-US" altLang="zh-CN" dirty="0"/>
          </a:p>
          <a:p>
            <a:endParaRPr lang="en-US" altLang="zh-CN" dirty="0"/>
          </a:p>
          <a:p>
            <a:r>
              <a:rPr lang="zh-CN" altLang="en-US" dirty="0"/>
              <a:t>前三个时钟周期的数据通路和</a:t>
            </a:r>
            <a:r>
              <a:rPr lang="en-US" altLang="zh-CN" dirty="0" err="1"/>
              <a:t>lw</a:t>
            </a:r>
            <a:r>
              <a:rPr lang="zh-CN" altLang="en-US" dirty="0"/>
              <a:t>指令完全一致，首先</a:t>
            </a:r>
            <a:r>
              <a:rPr lang="en-US" altLang="zh-CN" dirty="0" err="1"/>
              <a:t>rs</a:t>
            </a:r>
            <a:r>
              <a:rPr lang="zh-CN" altLang="en-US" dirty="0"/>
              <a:t>送暂存器</a:t>
            </a:r>
            <a:r>
              <a:rPr lang="en-US" altLang="zh-CN" dirty="0"/>
              <a:t>x</a:t>
            </a:r>
            <a:r>
              <a:rPr lang="zh-CN" altLang="en-US" dirty="0"/>
              <a:t>，然后</a:t>
            </a:r>
            <a:r>
              <a:rPr lang="en-US" altLang="zh-CN" dirty="0"/>
              <a:t>x</a:t>
            </a:r>
            <a:r>
              <a:rPr lang="zh-CN" altLang="en-US" dirty="0"/>
              <a:t>和立即数相加暂存</a:t>
            </a:r>
            <a:r>
              <a:rPr lang="en-US" altLang="zh-CN" dirty="0"/>
              <a:t>Z</a:t>
            </a:r>
            <a:r>
              <a:rPr lang="zh-CN" altLang="en-US" dirty="0"/>
              <a:t>，再将</a:t>
            </a:r>
            <a:r>
              <a:rPr lang="en-US" altLang="zh-CN" dirty="0"/>
              <a:t>Z</a:t>
            </a:r>
            <a:r>
              <a:rPr lang="zh-CN" altLang="en-US" dirty="0"/>
              <a:t>中访存地址送</a:t>
            </a:r>
            <a:r>
              <a:rPr lang="en-US" altLang="zh-CN" dirty="0"/>
              <a:t>AR</a:t>
            </a:r>
          </a:p>
          <a:p>
            <a:endParaRPr lang="en-US" altLang="zh-CN" dirty="0"/>
          </a:p>
          <a:p>
            <a:r>
              <a:rPr lang="zh-CN" altLang="en-US" dirty="0"/>
              <a:t>第四拍需要将</a:t>
            </a:r>
            <a:r>
              <a:rPr lang="en-US" altLang="zh-CN" dirty="0"/>
              <a:t>rt</a:t>
            </a:r>
            <a:r>
              <a:rPr lang="zh-CN" altLang="en-US" dirty="0"/>
              <a:t>寄存器的值送</a:t>
            </a:r>
            <a:r>
              <a:rPr lang="en-US" altLang="zh-CN" dirty="0"/>
              <a:t>DR</a:t>
            </a:r>
            <a:r>
              <a:rPr lang="zh-CN" altLang="en-US" dirty="0"/>
              <a:t>，需要给出</a:t>
            </a:r>
            <a:r>
              <a:rPr lang="en-US" altLang="zh-CN" dirty="0"/>
              <a:t>Rout</a:t>
            </a:r>
            <a:r>
              <a:rPr lang="zh-CN" altLang="en-US" dirty="0"/>
              <a:t>，</a:t>
            </a:r>
            <a:r>
              <a:rPr lang="en-US" altLang="zh-CN" dirty="0"/>
              <a:t>Rs/RT</a:t>
            </a:r>
            <a:r>
              <a:rPr lang="zh-CN" altLang="en-US" dirty="0"/>
              <a:t>，</a:t>
            </a:r>
            <a:r>
              <a:rPr lang="en-US" altLang="zh-CN" dirty="0" err="1"/>
              <a:t>DRin</a:t>
            </a:r>
            <a:r>
              <a:rPr lang="zh-CN" altLang="en-US" dirty="0"/>
              <a:t>信号，注意</a:t>
            </a:r>
            <a:r>
              <a:rPr lang="en-US" altLang="zh-CN" dirty="0"/>
              <a:t>RSRT</a:t>
            </a:r>
            <a:r>
              <a:rPr lang="zh-CN" altLang="en-US" dirty="0"/>
              <a:t>设置为</a:t>
            </a:r>
            <a:r>
              <a:rPr lang="en-US" altLang="zh-CN" dirty="0"/>
              <a:t>1</a:t>
            </a:r>
            <a:r>
              <a:rPr lang="zh-CN" altLang="en-US" dirty="0"/>
              <a:t>，</a:t>
            </a:r>
            <a:r>
              <a:rPr lang="en-US" altLang="zh-CN" dirty="0"/>
              <a:t>rt</a:t>
            </a:r>
            <a:r>
              <a:rPr lang="zh-CN" altLang="en-US" dirty="0"/>
              <a:t>寄存器编号才能送到读寄存器端口</a:t>
            </a:r>
            <a:r>
              <a:rPr lang="en-US" altLang="zh-CN" dirty="0"/>
              <a:t>R#.</a:t>
            </a:r>
          </a:p>
          <a:p>
            <a:endParaRPr lang="en-US" altLang="zh-CN" dirty="0"/>
          </a:p>
          <a:p>
            <a:r>
              <a:rPr lang="zh-CN" altLang="en-US" dirty="0"/>
              <a:t>最后一拍将</a:t>
            </a:r>
            <a:r>
              <a:rPr lang="en-US" altLang="zh-CN" dirty="0"/>
              <a:t>DR</a:t>
            </a:r>
            <a:r>
              <a:rPr lang="zh-CN" altLang="en-US" dirty="0"/>
              <a:t>的数据写入</a:t>
            </a:r>
            <a:r>
              <a:rPr lang="en-US" altLang="zh-CN" dirty="0"/>
              <a:t>AR</a:t>
            </a:r>
            <a:r>
              <a:rPr lang="zh-CN" altLang="en-US" dirty="0"/>
              <a:t>对应的主存地址单元即可，需要给出</a:t>
            </a:r>
            <a:r>
              <a:rPr lang="en-US" altLang="zh-CN" dirty="0" err="1"/>
              <a:t>DREout</a:t>
            </a:r>
            <a:r>
              <a:rPr lang="zh-CN" altLang="en-US" dirty="0"/>
              <a:t>和</a:t>
            </a:r>
            <a:r>
              <a:rPr lang="en-US" altLang="zh-CN" dirty="0"/>
              <a:t>Write</a:t>
            </a:r>
            <a:r>
              <a:rPr lang="zh-CN" altLang="en-US" dirty="0"/>
              <a:t>信号，写入动作需要时钟配合。</a:t>
            </a:r>
            <a:endParaRPr lang="en-US" altLang="zh-CN" dirty="0"/>
          </a:p>
          <a:p>
            <a:endParaRPr lang="en-US" altLang="zh-CN" dirty="0"/>
          </a:p>
          <a:p>
            <a:r>
              <a:rPr lang="en-US" altLang="zh-CN" dirty="0" err="1"/>
              <a:t>sw</a:t>
            </a:r>
            <a:r>
              <a:rPr lang="zh-CN" altLang="en-US" dirty="0"/>
              <a:t>和</a:t>
            </a:r>
            <a:r>
              <a:rPr lang="en-US" altLang="zh-CN" dirty="0" err="1"/>
              <a:t>lw</a:t>
            </a:r>
            <a:r>
              <a:rPr lang="zh-CN" altLang="en-US" dirty="0"/>
              <a:t>指令一样，执行指令周期也需要</a:t>
            </a:r>
            <a:r>
              <a:rPr lang="en-US" altLang="zh-CN" dirty="0"/>
              <a:t>5</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		</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40</a:t>
            </a:fld>
            <a:endParaRPr lang="zh-CN" altLang="en-US"/>
          </a:p>
        </p:txBody>
      </p:sp>
    </p:spTree>
    <p:extLst>
      <p:ext uri="{BB962C8B-B14F-4D97-AF65-F5344CB8AC3E}">
        <p14:creationId xmlns:p14="http://schemas.microsoft.com/office/powerpoint/2010/main" val="928668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、相对寻址 ，</a:t>
            </a:r>
            <a:r>
              <a:rPr lang="en-US" altLang="zh-CN" dirty="0"/>
              <a:t>if($</a:t>
            </a:r>
            <a:r>
              <a:rPr lang="en-US" altLang="zh-CN" dirty="0" err="1"/>
              <a:t>rs</a:t>
            </a:r>
            <a:r>
              <a:rPr lang="en-US" altLang="zh-CN" dirty="0"/>
              <a:t>==$</a:t>
            </a:r>
            <a:r>
              <a:rPr lang="en-US" altLang="zh-CN" dirty="0" err="1"/>
              <a:t>rt</a:t>
            </a:r>
            <a:r>
              <a:rPr lang="en-US" altLang="zh-CN" dirty="0"/>
              <a:t>)  PC←PC+4+E(</a:t>
            </a:r>
            <a:r>
              <a:rPr lang="en-US" altLang="zh-CN" dirty="0" err="1"/>
              <a:t>imm</a:t>
            </a:r>
            <a:r>
              <a:rPr lang="en-US" altLang="zh-CN" dirty="0"/>
              <a:t>)&lt;&lt;2    else PC←PC+4    </a:t>
            </a:r>
            <a:r>
              <a:rPr lang="zh-CN" altLang="en-US" dirty="0"/>
              <a:t>注意在取指令数据通路中，已经完成了</a:t>
            </a:r>
            <a:r>
              <a:rPr lang="en-US" altLang="zh-CN" dirty="0"/>
              <a:t>PC+4</a:t>
            </a:r>
            <a:r>
              <a:rPr lang="zh-CN" altLang="en-US" dirty="0"/>
              <a:t>的操作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IR</a:t>
            </a:r>
            <a:r>
              <a:rPr lang="zh-CN" altLang="en-US" dirty="0"/>
              <a:t>输出</a:t>
            </a:r>
            <a:r>
              <a:rPr lang="en-US" altLang="zh-CN" b="1" dirty="0"/>
              <a:t>16</a:t>
            </a:r>
            <a:r>
              <a:rPr lang="zh-CN" altLang="en-US" b="1" dirty="0"/>
              <a:t>位地址偏移量</a:t>
            </a:r>
            <a:r>
              <a:rPr lang="zh-CN" altLang="en-US" dirty="0"/>
              <a:t>的控制信号是</a:t>
            </a: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与立即数寻址的输出</a:t>
            </a:r>
            <a:r>
              <a:rPr lang="en-US" altLang="zh-CN"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位立即数</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的控制信号</a:t>
            </a:r>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不同</a:t>
            </a:r>
            <a:endPar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、真正的</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MIPS</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指令还需要把</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位偏移量带符号扩展成</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32</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位后，再左移两位才与</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的值相加（此处简化了）。</a:t>
            </a:r>
            <a:endPar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r>
              <a:rPr lang="zh-CN" altLang="en-US" dirty="0"/>
              <a:t>再来看看条件分支指令</a:t>
            </a:r>
            <a:r>
              <a:rPr lang="en-US" altLang="zh-CN" dirty="0" err="1"/>
              <a:t>beq</a:t>
            </a:r>
            <a:r>
              <a:rPr lang="zh-CN" altLang="en-US" dirty="0"/>
              <a:t>的执行阶段，</a:t>
            </a:r>
            <a:r>
              <a:rPr lang="en-US" altLang="zh-CN" dirty="0" err="1"/>
              <a:t>beq</a:t>
            </a:r>
            <a:r>
              <a:rPr lang="zh-CN" altLang="en-US" dirty="0"/>
              <a:t>指令格式和</a:t>
            </a:r>
            <a:r>
              <a:rPr lang="en-US" altLang="zh-CN" dirty="0" err="1"/>
              <a:t>lw</a:t>
            </a:r>
            <a:r>
              <a:rPr lang="zh-CN" altLang="en-US" dirty="0"/>
              <a:t>，</a:t>
            </a:r>
            <a:r>
              <a:rPr lang="en-US" altLang="zh-CN" dirty="0" err="1"/>
              <a:t>sw</a:t>
            </a:r>
            <a:r>
              <a:rPr lang="zh-CN" altLang="en-US" dirty="0"/>
              <a:t>一样，也是</a:t>
            </a:r>
            <a:r>
              <a:rPr lang="en-US" altLang="zh-CN" dirty="0"/>
              <a:t>I</a:t>
            </a:r>
            <a:r>
              <a:rPr lang="zh-CN" altLang="en-US" dirty="0"/>
              <a:t>型指令，</a:t>
            </a:r>
            <a:r>
              <a:rPr lang="en-US" altLang="zh-CN" dirty="0"/>
              <a:t>OP</a:t>
            </a:r>
            <a:r>
              <a:rPr lang="zh-CN" altLang="en-US" dirty="0"/>
              <a:t>字段为</a:t>
            </a:r>
            <a:r>
              <a:rPr lang="en-US" altLang="zh-CN" dirty="0"/>
              <a:t>4.</a:t>
            </a:r>
          </a:p>
          <a:p>
            <a:endParaRPr lang="en-US" altLang="zh-CN" dirty="0"/>
          </a:p>
          <a:p>
            <a:r>
              <a:rPr lang="zh-CN" altLang="en-US" dirty="0"/>
              <a:t>指令格式是</a:t>
            </a:r>
            <a:r>
              <a:rPr lang="en-US" altLang="zh-CN" dirty="0" err="1"/>
              <a:t>beq,rs,rt</a:t>
            </a:r>
            <a:r>
              <a:rPr lang="zh-CN" altLang="en-US" dirty="0"/>
              <a:t>，</a:t>
            </a:r>
            <a:r>
              <a:rPr lang="en-US" altLang="zh-CN" dirty="0" err="1"/>
              <a:t>imm</a:t>
            </a:r>
            <a:r>
              <a:rPr lang="zh-CN" altLang="en-US" dirty="0"/>
              <a:t>， 指令的功能是比较</a:t>
            </a:r>
            <a:r>
              <a:rPr lang="en-US" altLang="zh-CN" dirty="0" err="1"/>
              <a:t>rs</a:t>
            </a:r>
            <a:r>
              <a:rPr lang="zh-CN" altLang="en-US" dirty="0"/>
              <a:t>，</a:t>
            </a:r>
            <a:r>
              <a:rPr lang="en-US" altLang="zh-CN" dirty="0"/>
              <a:t>rt</a:t>
            </a:r>
            <a:r>
              <a:rPr lang="zh-CN" altLang="en-US" dirty="0"/>
              <a:t>两个寄存器的值，如果相等则进行分支跳转，跳转地址为</a:t>
            </a:r>
            <a:r>
              <a:rPr lang="en-US" altLang="zh-CN" dirty="0"/>
              <a:t>PC+4+imm&lt;&lt;2</a:t>
            </a:r>
            <a:r>
              <a:rPr lang="zh-CN" altLang="en-US" dirty="0"/>
              <a:t>位。</a:t>
            </a:r>
            <a:endParaRPr lang="en-US" altLang="zh-CN" dirty="0"/>
          </a:p>
          <a:p>
            <a:endParaRPr lang="en-US" altLang="zh-CN" dirty="0"/>
          </a:p>
          <a:p>
            <a:r>
              <a:rPr lang="zh-CN" altLang="en-US" dirty="0"/>
              <a:t>首先需要进行寄存器值的比较，同样</a:t>
            </a:r>
            <a:r>
              <a:rPr lang="en-US" altLang="zh-CN" dirty="0"/>
              <a:t>ALU</a:t>
            </a:r>
            <a:r>
              <a:rPr lang="zh-CN" altLang="en-US" dirty="0"/>
              <a:t>运算需要首先锁存一个寄存器到暂存器</a:t>
            </a:r>
            <a:r>
              <a:rPr lang="en-US" altLang="zh-CN" dirty="0"/>
              <a:t>X</a:t>
            </a:r>
            <a:r>
              <a:rPr lang="zh-CN" altLang="en-US" dirty="0"/>
              <a:t>，所以第一拍和</a:t>
            </a:r>
            <a:r>
              <a:rPr lang="en-US" altLang="zh-CN" dirty="0" err="1"/>
              <a:t>lw</a:t>
            </a:r>
            <a:r>
              <a:rPr lang="zh-CN" altLang="en-US" dirty="0"/>
              <a:t>指令一样，首先锁存</a:t>
            </a:r>
            <a:r>
              <a:rPr lang="en-US" altLang="zh-CN" dirty="0" err="1"/>
              <a:t>rs</a:t>
            </a:r>
            <a:r>
              <a:rPr lang="zh-CN" altLang="en-US" dirty="0"/>
              <a:t>寄存器，第二拍将</a:t>
            </a:r>
            <a:endParaRPr lang="en-US" altLang="zh-CN" dirty="0"/>
          </a:p>
          <a:p>
            <a:r>
              <a:rPr lang="en-US" altLang="zh-CN" dirty="0"/>
              <a:t>Rt</a:t>
            </a:r>
            <a:r>
              <a:rPr lang="zh-CN" altLang="en-US" dirty="0"/>
              <a:t>寄存器送</a:t>
            </a:r>
            <a:r>
              <a:rPr lang="en-US" altLang="zh-CN" dirty="0"/>
              <a:t>ALUB</a:t>
            </a:r>
            <a:r>
              <a:rPr lang="zh-CN" altLang="en-US" dirty="0"/>
              <a:t>端，需要给出</a:t>
            </a:r>
            <a:r>
              <a:rPr lang="en-US" altLang="zh-CN" dirty="0"/>
              <a:t>Rout</a:t>
            </a:r>
            <a:r>
              <a:rPr lang="zh-CN" altLang="en-US" dirty="0"/>
              <a:t>，</a:t>
            </a:r>
            <a:r>
              <a:rPr lang="en-US" altLang="zh-CN" dirty="0"/>
              <a:t>RS/RT,SUB</a:t>
            </a:r>
            <a:r>
              <a:rPr lang="zh-CN" altLang="en-US" dirty="0"/>
              <a:t>，</a:t>
            </a:r>
            <a:r>
              <a:rPr lang="en-US" altLang="zh-CN" dirty="0" err="1"/>
              <a:t>PSWin</a:t>
            </a:r>
            <a:r>
              <a:rPr lang="zh-CN" altLang="en-US" dirty="0"/>
              <a:t>信号</a:t>
            </a:r>
            <a:endParaRPr lang="en-US" altLang="zh-CN" dirty="0"/>
          </a:p>
          <a:p>
            <a:endParaRPr lang="en-US" altLang="zh-CN" dirty="0"/>
          </a:p>
          <a:p>
            <a:r>
              <a:rPr lang="zh-CN" altLang="en-US" dirty="0"/>
              <a:t>运算的值我们并不关心，我们只关心是否相等，如果用减法运算，就是结果是否为零，可以将结果为零或相等的运算标志存放到程序状态寄存器</a:t>
            </a:r>
            <a:r>
              <a:rPr lang="en-US" altLang="zh-CN" dirty="0"/>
              <a:t>PSW</a:t>
            </a:r>
            <a:r>
              <a:rPr lang="zh-CN" altLang="en-US" dirty="0"/>
              <a:t>中暂存。</a:t>
            </a:r>
            <a:endParaRPr lang="en-US" altLang="zh-CN" dirty="0"/>
          </a:p>
          <a:p>
            <a:endParaRPr lang="en-US" altLang="zh-CN" dirty="0"/>
          </a:p>
          <a:p>
            <a:r>
              <a:rPr lang="zh-CN" altLang="en-US" dirty="0"/>
              <a:t>注意在后续实验中，为了简化，</a:t>
            </a:r>
            <a:r>
              <a:rPr lang="en-US" altLang="zh-CN" dirty="0"/>
              <a:t>ALU</a:t>
            </a:r>
            <a:r>
              <a:rPr lang="zh-CN" altLang="en-US" dirty="0"/>
              <a:t>不管任何运算都会计算</a:t>
            </a:r>
            <a:r>
              <a:rPr lang="en-US" altLang="zh-CN" dirty="0"/>
              <a:t>equal</a:t>
            </a:r>
            <a:r>
              <a:rPr lang="zh-CN" altLang="en-US" dirty="0"/>
              <a:t>也就是相等标志，所以在进行具体实验的时候我们不需要控制这个</a:t>
            </a:r>
            <a:r>
              <a:rPr lang="en-US" altLang="zh-CN" dirty="0"/>
              <a:t>sub</a:t>
            </a:r>
            <a:r>
              <a:rPr lang="zh-CN" altLang="en-US" dirty="0"/>
              <a:t>信号。</a:t>
            </a:r>
            <a:endParaRPr lang="en-US" altLang="zh-CN" dirty="0"/>
          </a:p>
          <a:p>
            <a:endParaRPr lang="en-US" altLang="zh-CN" dirty="0"/>
          </a:p>
          <a:p>
            <a:r>
              <a:rPr lang="zh-CN" altLang="en-US" dirty="0"/>
              <a:t>第三拍将开始计算分支目标地址，首先将</a:t>
            </a:r>
            <a:r>
              <a:rPr lang="en-US" altLang="zh-CN" dirty="0"/>
              <a:t>PC</a:t>
            </a:r>
            <a:r>
              <a:rPr lang="zh-CN" altLang="en-US" dirty="0"/>
              <a:t>值送</a:t>
            </a:r>
            <a:r>
              <a:rPr lang="en-US" altLang="zh-CN" dirty="0"/>
              <a:t>X</a:t>
            </a:r>
            <a:r>
              <a:rPr lang="zh-CN" altLang="en-US" dirty="0"/>
              <a:t>暂存，这个数据通路需要给出</a:t>
            </a:r>
            <a:r>
              <a:rPr lang="en-US" altLang="zh-CN" dirty="0" err="1"/>
              <a:t>Pcout</a:t>
            </a:r>
            <a:r>
              <a:rPr lang="zh-CN" altLang="en-US" dirty="0"/>
              <a:t>，</a:t>
            </a:r>
            <a:r>
              <a:rPr lang="en-US" altLang="zh-CN" dirty="0"/>
              <a:t>Xin</a:t>
            </a:r>
            <a:r>
              <a:rPr lang="zh-CN" altLang="en-US" dirty="0"/>
              <a:t>控制信号</a:t>
            </a:r>
            <a:endParaRPr lang="en-US" altLang="zh-CN" dirty="0"/>
          </a:p>
          <a:p>
            <a:endParaRPr lang="en-US" altLang="zh-CN" dirty="0"/>
          </a:p>
          <a:p>
            <a:r>
              <a:rPr lang="zh-CN" altLang="en-US" dirty="0"/>
              <a:t>第四拍</a:t>
            </a:r>
            <a:r>
              <a:rPr lang="en-US" altLang="zh-CN" dirty="0"/>
              <a:t>ALU</a:t>
            </a:r>
            <a:r>
              <a:rPr lang="zh-CN" altLang="en-US" dirty="0"/>
              <a:t>计算，将</a:t>
            </a:r>
            <a:r>
              <a:rPr lang="en-US" altLang="zh-CN" dirty="0"/>
              <a:t>IR</a:t>
            </a:r>
            <a:r>
              <a:rPr lang="zh-CN" altLang="en-US" dirty="0"/>
              <a:t>指令字中的地址偏移量输出到</a:t>
            </a:r>
            <a:r>
              <a:rPr lang="en-US" altLang="zh-CN" dirty="0"/>
              <a:t>ALU</a:t>
            </a:r>
            <a:r>
              <a:rPr lang="zh-CN" altLang="en-US" dirty="0"/>
              <a:t>和暂存器</a:t>
            </a:r>
            <a:r>
              <a:rPr lang="en-US" altLang="zh-CN" dirty="0"/>
              <a:t>X</a:t>
            </a:r>
            <a:r>
              <a:rPr lang="zh-CN" altLang="en-US" dirty="0"/>
              <a:t>进行计算得到分支目标地址，为了简化描述，这里用</a:t>
            </a:r>
            <a:r>
              <a:rPr lang="en-US" altLang="zh-CN" dirty="0"/>
              <a:t>IR(A)out</a:t>
            </a:r>
            <a:r>
              <a:rPr lang="zh-CN" altLang="en-US" dirty="0"/>
              <a:t>控制信号表示地址偏移量输出，实际应该将</a:t>
            </a:r>
            <a:r>
              <a:rPr lang="en-US" altLang="zh-CN" dirty="0"/>
              <a:t>16</a:t>
            </a:r>
            <a:r>
              <a:rPr lang="zh-CN" altLang="en-US" dirty="0"/>
              <a:t>位立即数有符号扩展成</a:t>
            </a:r>
            <a:r>
              <a:rPr lang="en-US" altLang="zh-CN" dirty="0"/>
              <a:t>32</a:t>
            </a:r>
            <a:r>
              <a:rPr lang="zh-CN" altLang="en-US" dirty="0"/>
              <a:t>位后再左移两位，</a:t>
            </a:r>
            <a:endParaRPr lang="en-US" altLang="zh-CN" dirty="0"/>
          </a:p>
          <a:p>
            <a:endParaRPr lang="en-US" altLang="zh-CN" dirty="0"/>
          </a:p>
          <a:p>
            <a:r>
              <a:rPr lang="zh-CN" altLang="en-US" dirty="0"/>
              <a:t>最后一个时钟节拍根据状态寄存器</a:t>
            </a:r>
            <a:r>
              <a:rPr lang="en-US" altLang="zh-CN" dirty="0" err="1"/>
              <a:t>psw</a:t>
            </a:r>
            <a:r>
              <a:rPr lang="zh-CN" altLang="en-US" dirty="0"/>
              <a:t>中的</a:t>
            </a:r>
            <a:r>
              <a:rPr lang="en-US" altLang="zh-CN" dirty="0"/>
              <a:t>equal</a:t>
            </a:r>
            <a:r>
              <a:rPr lang="zh-CN" altLang="en-US" dirty="0"/>
              <a:t>标志来决定是否更新</a:t>
            </a:r>
            <a:r>
              <a:rPr lang="en-US" altLang="zh-CN" dirty="0"/>
              <a:t>PC</a:t>
            </a:r>
            <a:r>
              <a:rPr lang="zh-CN" altLang="en-US" dirty="0"/>
              <a:t>的值，实现分支跳转，所以</a:t>
            </a:r>
            <a:r>
              <a:rPr lang="en-US" altLang="zh-CN" dirty="0" err="1"/>
              <a:t>Pcin</a:t>
            </a:r>
            <a:r>
              <a:rPr lang="zh-CN" altLang="en-US" dirty="0"/>
              <a:t>应该等于</a:t>
            </a:r>
            <a:r>
              <a:rPr lang="en-US" altLang="zh-CN" dirty="0" err="1"/>
              <a:t>Psw</a:t>
            </a:r>
            <a:r>
              <a:rPr lang="zh-CN" altLang="en-US" dirty="0"/>
              <a:t>中的</a:t>
            </a:r>
            <a:r>
              <a:rPr lang="en-US" altLang="zh-CN" dirty="0"/>
              <a:t>equal</a:t>
            </a:r>
            <a:r>
              <a:rPr lang="zh-CN" altLang="en-US" dirty="0"/>
              <a:t>标志，相等的时候写入，不相等的时候不写入</a:t>
            </a:r>
            <a:endParaRPr lang="en-US" altLang="zh-CN" dirty="0"/>
          </a:p>
          <a:p>
            <a:endParaRPr lang="en-US" altLang="zh-CN" dirty="0"/>
          </a:p>
          <a:p>
            <a:r>
              <a:rPr lang="zh-CN" altLang="en-US" dirty="0"/>
              <a:t>由于分支目标地址和相等标志并不能同时得到，所以单总线结构中才需要</a:t>
            </a:r>
            <a:r>
              <a:rPr lang="en-US" altLang="zh-CN" dirty="0"/>
              <a:t>PSW</a:t>
            </a:r>
            <a:r>
              <a:rPr lang="zh-CN" altLang="en-US" dirty="0"/>
              <a:t>状态寄存器暂存</a:t>
            </a:r>
            <a:r>
              <a:rPr lang="en-US" altLang="zh-CN" dirty="0" err="1"/>
              <a:t>beq</a:t>
            </a:r>
            <a:r>
              <a:rPr lang="zh-CN" altLang="en-US" dirty="0"/>
              <a:t>的比较结果。</a:t>
            </a:r>
            <a:endParaRPr lang="en-US" altLang="zh-CN" dirty="0"/>
          </a:p>
          <a:p>
            <a:endParaRPr lang="en-US" altLang="zh-CN" dirty="0"/>
          </a:p>
          <a:p>
            <a:r>
              <a:rPr lang="en-US" altLang="zh-CN" dirty="0" err="1"/>
              <a:t>Beq</a:t>
            </a:r>
            <a:r>
              <a:rPr lang="zh-CN" altLang="en-US" dirty="0"/>
              <a:t>指令执行也需要</a:t>
            </a:r>
            <a:r>
              <a:rPr lang="en-US" altLang="zh-CN" dirty="0"/>
              <a:t>5</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508632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T5</a:t>
            </a:r>
            <a:r>
              <a:rPr lang="zh-CN" altLang="en-US" dirty="0"/>
              <a:t>缺少了</a:t>
            </a:r>
            <a:r>
              <a:rPr lang="en-US" altLang="zh-CN" dirty="0" err="1"/>
              <a:t>Rs</a:t>
            </a:r>
            <a:r>
              <a:rPr lang="en-US" altLang="zh-CN" dirty="0"/>
              <a:t>/</a:t>
            </a:r>
            <a:r>
              <a:rPr lang="en-US" altLang="zh-CN" dirty="0" err="1"/>
              <a:t>Rt</a:t>
            </a:r>
            <a:r>
              <a:rPr lang="en-US" altLang="zh-CN" dirty="0"/>
              <a:t> </a:t>
            </a:r>
            <a:r>
              <a:rPr lang="zh-CN" altLang="en-US" dirty="0"/>
              <a:t>信号，</a:t>
            </a:r>
            <a:r>
              <a:rPr lang="en-US" altLang="zh-CN" dirty="0" err="1"/>
              <a:t>Rs</a:t>
            </a:r>
            <a:r>
              <a:rPr lang="en-US" altLang="zh-CN" dirty="0"/>
              <a:t>/</a:t>
            </a:r>
            <a:r>
              <a:rPr lang="en-US" altLang="zh-CN" dirty="0" err="1"/>
              <a:t>Rt</a:t>
            </a:r>
            <a:r>
              <a:rPr lang="en-US" altLang="zh-CN" dirty="0"/>
              <a:t>=0</a:t>
            </a:r>
            <a:r>
              <a:rPr lang="zh-CN" altLang="en-US" dirty="0"/>
              <a:t>，选择寄存器堆中的</a:t>
            </a:r>
            <a:r>
              <a:rPr lang="en-US" altLang="zh-CN" dirty="0" err="1"/>
              <a:t>Rs</a:t>
            </a:r>
            <a:r>
              <a:rPr lang="zh-CN" altLang="en-US" dirty="0"/>
              <a:t>编码的寄存器送入</a:t>
            </a:r>
            <a:r>
              <a:rPr lang="en-US" altLang="zh-CN" dirty="0"/>
              <a:t>X</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IR</a:t>
            </a:r>
            <a:r>
              <a:rPr lang="zh-CN" altLang="en-US" dirty="0"/>
              <a:t>输出指令码中</a:t>
            </a:r>
            <a:r>
              <a:rPr lang="en-US" altLang="zh-CN" b="1" dirty="0"/>
              <a:t>16</a:t>
            </a:r>
            <a:r>
              <a:rPr lang="zh-CN" altLang="en-US" b="1" dirty="0"/>
              <a:t>位立即数</a:t>
            </a:r>
            <a:r>
              <a:rPr lang="zh-CN" altLang="en-US" dirty="0"/>
              <a:t>的控制信号是</a:t>
            </a:r>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与相对寻址的输出相对</a:t>
            </a:r>
            <a:r>
              <a:rPr lang="en-US" altLang="zh-CN"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位地址偏移量</a:t>
            </a:r>
            <a:r>
              <a:rPr lang="zh-CN" altLang="en-US" sz="1200" b="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控制信号</a:t>
            </a: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不同</a:t>
            </a:r>
            <a:endPar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r>
              <a:rPr lang="zh-CN" altLang="en-US" dirty="0"/>
              <a:t>再来看看</a:t>
            </a:r>
            <a:r>
              <a:rPr lang="en-US" altLang="zh-CN" dirty="0"/>
              <a:t>I</a:t>
            </a:r>
            <a:r>
              <a:rPr lang="zh-CN" altLang="en-US" dirty="0"/>
              <a:t>型运算类指令，以</a:t>
            </a:r>
            <a:r>
              <a:rPr lang="en-US" altLang="zh-CN" dirty="0" err="1"/>
              <a:t>addi</a:t>
            </a:r>
            <a:r>
              <a:rPr lang="zh-CN" altLang="en-US" dirty="0"/>
              <a:t>指令为例，其指令编码格式为</a:t>
            </a:r>
            <a:r>
              <a:rPr lang="en-US" altLang="zh-CN" dirty="0" err="1"/>
              <a:t>addi</a:t>
            </a:r>
            <a:r>
              <a:rPr lang="en-US" altLang="zh-CN" dirty="0"/>
              <a:t> ,</a:t>
            </a:r>
            <a:r>
              <a:rPr lang="en-US" altLang="zh-CN" dirty="0" err="1"/>
              <a:t>rt,rs,imm</a:t>
            </a:r>
            <a:endParaRPr lang="en-US" altLang="zh-CN" dirty="0"/>
          </a:p>
          <a:p>
            <a:r>
              <a:rPr lang="zh-CN" altLang="en-US" dirty="0"/>
              <a:t>指令格式如图所示，</a:t>
            </a:r>
            <a:r>
              <a:rPr lang="en-US" altLang="zh-CN" dirty="0"/>
              <a:t>op=8</a:t>
            </a:r>
          </a:p>
          <a:p>
            <a:endParaRPr lang="en-US" altLang="zh-CN" dirty="0"/>
          </a:p>
          <a:p>
            <a:r>
              <a:rPr lang="zh-CN" altLang="en-US" dirty="0"/>
              <a:t>指令功能是将</a:t>
            </a:r>
            <a:r>
              <a:rPr lang="en-US" altLang="zh-CN" dirty="0" err="1"/>
              <a:t>rs</a:t>
            </a:r>
            <a:r>
              <a:rPr lang="zh-CN" altLang="en-US" dirty="0"/>
              <a:t>寄存器的值和立即数相加结果写入</a:t>
            </a:r>
            <a:r>
              <a:rPr lang="en-US" altLang="zh-CN" dirty="0"/>
              <a:t>rt</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个时钟节拍将立即数的值经过内总线送</a:t>
            </a:r>
            <a:r>
              <a:rPr lang="en-US" altLang="zh-CN" dirty="0"/>
              <a:t>ALU B</a:t>
            </a:r>
            <a:r>
              <a:rPr lang="zh-CN" altLang="en-US" dirty="0"/>
              <a:t>端进行运算，需要给出</a:t>
            </a:r>
            <a:r>
              <a:rPr lang="en-US" altLang="zh-CN" dirty="0"/>
              <a:t>IR(I)out</a:t>
            </a:r>
            <a:r>
              <a:rPr lang="zh-CN" altLang="en-US" dirty="0"/>
              <a:t>信号和</a:t>
            </a:r>
            <a:r>
              <a:rPr lang="en-US" altLang="zh-CN" dirty="0"/>
              <a:t>ADD</a:t>
            </a:r>
            <a:r>
              <a:rPr lang="zh-CN" altLang="en-US" dirty="0"/>
              <a:t>信号，如果是其他类型运算，这里应该给出其他运算选择控制信号，运算结果在时钟配合下锁存在暂存器</a:t>
            </a:r>
            <a:r>
              <a:rPr lang="en-US" altLang="zh-CN" dirty="0"/>
              <a:t>Z</a:t>
            </a:r>
            <a:r>
              <a:rPr lang="zh-CN" altLang="en-US" dirty="0"/>
              <a:t>中。</a:t>
            </a:r>
            <a:endParaRPr lang="en-US" altLang="zh-CN" dirty="0"/>
          </a:p>
          <a:p>
            <a:endParaRPr lang="en-US" altLang="zh-CN" dirty="0"/>
          </a:p>
          <a:p>
            <a:r>
              <a:rPr lang="zh-CN" altLang="en-US" dirty="0"/>
              <a:t>第三个时钟节拍，结果写回，将</a:t>
            </a:r>
            <a:r>
              <a:rPr lang="en-US" altLang="zh-CN" dirty="0"/>
              <a:t>Z</a:t>
            </a:r>
            <a:r>
              <a:rPr lang="zh-CN" altLang="en-US" dirty="0"/>
              <a:t>中的运算结果写入</a:t>
            </a:r>
            <a:r>
              <a:rPr lang="en-US" altLang="zh-CN" dirty="0"/>
              <a:t>rt</a:t>
            </a:r>
            <a:r>
              <a:rPr lang="zh-CN" altLang="en-US" dirty="0"/>
              <a:t>寄存器中，</a:t>
            </a:r>
            <a:r>
              <a:rPr lang="en-US" altLang="zh-CN" dirty="0"/>
              <a:t>W#</a:t>
            </a:r>
            <a:r>
              <a:rPr lang="zh-CN" altLang="en-US" dirty="0"/>
              <a:t>端的多路选择器默认输入</a:t>
            </a:r>
            <a:r>
              <a:rPr lang="en-US" altLang="zh-CN" dirty="0"/>
              <a:t>rt</a:t>
            </a:r>
            <a:r>
              <a:rPr lang="zh-CN" altLang="en-US" dirty="0"/>
              <a:t>，所以只需给出</a:t>
            </a:r>
            <a:r>
              <a:rPr lang="en-US" altLang="zh-CN" dirty="0" err="1"/>
              <a:t>Zout</a:t>
            </a:r>
            <a:r>
              <a:rPr lang="zh-CN" altLang="en-US" dirty="0"/>
              <a:t>，</a:t>
            </a:r>
            <a:r>
              <a:rPr lang="en-US" altLang="zh-CN" dirty="0"/>
              <a:t>Rin</a:t>
            </a:r>
            <a:r>
              <a:rPr lang="zh-CN" altLang="en-US" dirty="0"/>
              <a:t>即可完成正确的写入。、</a:t>
            </a:r>
            <a:endParaRPr lang="en-US" altLang="zh-CN" dirty="0"/>
          </a:p>
          <a:p>
            <a:endParaRPr lang="en-US" altLang="zh-CN" dirty="0"/>
          </a:p>
          <a:p>
            <a:r>
              <a:rPr lang="zh-CN" altLang="en-US" dirty="0"/>
              <a:t>所以立即数运算类指令执行过程只需要</a:t>
            </a:r>
            <a:r>
              <a:rPr lang="en-US" altLang="zh-CN" dirty="0"/>
              <a:t>3</a:t>
            </a:r>
            <a:r>
              <a:rPr lang="zh-CN" altLang="en-US" dirty="0"/>
              <a:t>个时钟节拍就可完成。</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2286635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执行阶段只需要</a:t>
            </a:r>
            <a:r>
              <a:rPr lang="en-US" altLang="zh-CN" dirty="0"/>
              <a:t>3</a:t>
            </a:r>
            <a:r>
              <a:rPr lang="zh-CN" altLang="en-US" dirty="0"/>
              <a:t>个周期</a:t>
            </a:r>
            <a:endParaRPr lang="en-US" altLang="zh-CN" dirty="0"/>
          </a:p>
          <a:p>
            <a:r>
              <a:rPr lang="en-US" altLang="zh-CN" dirty="0"/>
              <a:t>R</a:t>
            </a:r>
            <a:r>
              <a:rPr lang="zh-CN" altLang="en-US" dirty="0"/>
              <a:t>型运算指令比</a:t>
            </a:r>
            <a:r>
              <a:rPr lang="en-US" altLang="zh-CN" dirty="0"/>
              <a:t>I</a:t>
            </a:r>
            <a:r>
              <a:rPr lang="zh-CN" altLang="en-US" dirty="0"/>
              <a:t>型指令更简单，以</a:t>
            </a:r>
            <a:r>
              <a:rPr lang="en-US" altLang="zh-CN" dirty="0"/>
              <a:t>add</a:t>
            </a:r>
            <a:r>
              <a:rPr lang="zh-CN" altLang="en-US" dirty="0"/>
              <a:t>指令为例，器指令编码格式为</a:t>
            </a:r>
            <a:r>
              <a:rPr lang="en-US" altLang="zh-CN" dirty="0"/>
              <a:t>add ,</a:t>
            </a:r>
            <a:r>
              <a:rPr lang="en-US" altLang="zh-CN" dirty="0" err="1"/>
              <a:t>rd,rs,rt</a:t>
            </a:r>
            <a:endParaRPr lang="en-US" altLang="zh-CN" dirty="0"/>
          </a:p>
          <a:p>
            <a:endParaRPr lang="en-US" altLang="zh-CN" dirty="0"/>
          </a:p>
          <a:p>
            <a:r>
              <a:rPr lang="zh-CN" altLang="en-US" dirty="0"/>
              <a:t>指令格式如图所示，</a:t>
            </a:r>
            <a:r>
              <a:rPr lang="en-US" altLang="zh-CN" dirty="0"/>
              <a:t>op=0</a:t>
            </a:r>
            <a:r>
              <a:rPr lang="zh-CN" altLang="en-US" dirty="0"/>
              <a:t>，</a:t>
            </a:r>
            <a:r>
              <a:rPr lang="en-US" altLang="zh-CN" dirty="0" err="1"/>
              <a:t>rs,rt,rd</a:t>
            </a:r>
            <a:r>
              <a:rPr lang="zh-CN" altLang="en-US" dirty="0"/>
              <a:t>分别为三个</a:t>
            </a:r>
            <a:r>
              <a:rPr lang="en-US" altLang="zh-CN" dirty="0"/>
              <a:t>5</a:t>
            </a:r>
            <a:r>
              <a:rPr lang="zh-CN" altLang="en-US" dirty="0"/>
              <a:t>位寄存器地址，</a:t>
            </a:r>
            <a:r>
              <a:rPr lang="en-US" altLang="zh-CN" dirty="0" err="1"/>
              <a:t>funct</a:t>
            </a:r>
            <a:r>
              <a:rPr lang="zh-CN" altLang="en-US" dirty="0"/>
              <a:t>字段表示具体运算，</a:t>
            </a:r>
            <a:r>
              <a:rPr lang="en-US" altLang="zh-CN" dirty="0" err="1"/>
              <a:t>shamt</a:t>
            </a:r>
            <a:r>
              <a:rPr lang="zh-CN" altLang="en-US" dirty="0"/>
              <a:t>为移位指令使用，暂不考虑。</a:t>
            </a:r>
            <a:endParaRPr lang="en-US" altLang="zh-CN" dirty="0"/>
          </a:p>
          <a:p>
            <a:endParaRPr lang="en-US" altLang="zh-CN" dirty="0"/>
          </a:p>
          <a:p>
            <a:r>
              <a:rPr lang="zh-CN" altLang="en-US" dirty="0"/>
              <a:t>指令功能是将</a:t>
            </a:r>
            <a:r>
              <a:rPr lang="en-US" altLang="zh-CN" dirty="0" err="1"/>
              <a:t>rs</a:t>
            </a:r>
            <a:r>
              <a:rPr lang="zh-CN" altLang="en-US" dirty="0"/>
              <a:t>寄存器和</a:t>
            </a:r>
            <a:r>
              <a:rPr lang="en-US" altLang="zh-CN" dirty="0"/>
              <a:t>rt</a:t>
            </a:r>
            <a:r>
              <a:rPr lang="zh-CN" altLang="en-US" dirty="0"/>
              <a:t>寄存器的值相加结果写入</a:t>
            </a:r>
            <a:r>
              <a:rPr lang="en-US" altLang="zh-CN" dirty="0" err="1"/>
              <a:t>rd</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a:t>
            </a:r>
            <a:r>
              <a:rPr lang="en-US" altLang="zh-CN" dirty="0"/>
              <a:t>rt</a:t>
            </a:r>
            <a:r>
              <a:rPr lang="zh-CN" altLang="en-US" dirty="0"/>
              <a:t>寄存器的值经过内总线送</a:t>
            </a:r>
            <a:r>
              <a:rPr lang="en-US" altLang="zh-CN" dirty="0"/>
              <a:t>ALU B</a:t>
            </a:r>
            <a:r>
              <a:rPr lang="zh-CN" altLang="en-US" dirty="0"/>
              <a:t>端进行运算，需要给出</a:t>
            </a:r>
            <a:r>
              <a:rPr lang="en-US" altLang="zh-CN" dirty="0"/>
              <a:t>RS/RT</a:t>
            </a:r>
            <a:r>
              <a:rPr lang="zh-CN" altLang="en-US" dirty="0"/>
              <a:t>，</a:t>
            </a:r>
            <a:r>
              <a:rPr lang="en-US" altLang="zh-CN" dirty="0"/>
              <a:t>Rout</a:t>
            </a:r>
            <a:r>
              <a:rPr lang="zh-CN" altLang="en-US" dirty="0"/>
              <a:t>信号，</a:t>
            </a:r>
            <a:endParaRPr lang="en-US" altLang="zh-CN" dirty="0"/>
          </a:p>
          <a:p>
            <a:endParaRPr lang="en-US" altLang="zh-CN" dirty="0"/>
          </a:p>
          <a:p>
            <a:r>
              <a:rPr lang="zh-CN" altLang="en-US" dirty="0"/>
              <a:t>同时给出运算选择控制信号</a:t>
            </a:r>
            <a:r>
              <a:rPr lang="en-US" altLang="zh-CN" dirty="0"/>
              <a:t>ADD</a:t>
            </a:r>
            <a:r>
              <a:rPr lang="zh-CN" altLang="en-US" dirty="0"/>
              <a:t>，如果是其他类型运算，也可以其他运算选择控制信号，运算结果在时钟配合下存储在暂存器</a:t>
            </a:r>
            <a:r>
              <a:rPr lang="en-US" altLang="zh-CN" dirty="0"/>
              <a:t>Z</a:t>
            </a:r>
            <a:r>
              <a:rPr lang="zh-CN" altLang="en-US" dirty="0"/>
              <a:t>中。</a:t>
            </a:r>
            <a:endParaRPr lang="en-US" altLang="zh-CN" dirty="0"/>
          </a:p>
          <a:p>
            <a:endParaRPr lang="en-US" altLang="zh-CN" dirty="0"/>
          </a:p>
          <a:p>
            <a:endParaRPr lang="en-US" altLang="zh-CN" dirty="0"/>
          </a:p>
          <a:p>
            <a:r>
              <a:rPr lang="zh-CN" altLang="en-US" dirty="0"/>
              <a:t>第三个时钟节拍，结果写回，要将</a:t>
            </a:r>
            <a:r>
              <a:rPr lang="en-US" altLang="zh-CN" dirty="0"/>
              <a:t>Z</a:t>
            </a:r>
            <a:r>
              <a:rPr lang="zh-CN" altLang="en-US" dirty="0"/>
              <a:t>中的运算结果写入</a:t>
            </a:r>
            <a:r>
              <a:rPr lang="en-US" altLang="zh-CN" dirty="0" err="1"/>
              <a:t>rd</a:t>
            </a:r>
            <a:r>
              <a:rPr lang="zh-CN" altLang="en-US" dirty="0"/>
              <a:t>寄存器中，寄存器</a:t>
            </a:r>
            <a:r>
              <a:rPr lang="en-US" altLang="zh-CN" dirty="0"/>
              <a:t>W#</a:t>
            </a:r>
            <a:r>
              <a:rPr lang="zh-CN" altLang="en-US" dirty="0"/>
              <a:t>端口应该送入</a:t>
            </a:r>
            <a:r>
              <a:rPr lang="en-US" altLang="zh-CN" dirty="0" err="1"/>
              <a:t>rd</a:t>
            </a:r>
            <a:r>
              <a:rPr lang="zh-CN" altLang="en-US" dirty="0"/>
              <a:t>字段，所需要给出</a:t>
            </a:r>
            <a:r>
              <a:rPr lang="en-US" altLang="zh-CN" dirty="0" err="1"/>
              <a:t>Zout</a:t>
            </a:r>
            <a:r>
              <a:rPr lang="zh-CN" altLang="en-US" dirty="0"/>
              <a:t>，</a:t>
            </a:r>
            <a:r>
              <a:rPr lang="en-US" altLang="zh-CN" dirty="0"/>
              <a:t>Rin</a:t>
            </a:r>
            <a:r>
              <a:rPr lang="zh-CN" altLang="en-US" dirty="0"/>
              <a:t>，</a:t>
            </a:r>
            <a:r>
              <a:rPr lang="en-US" altLang="zh-CN" dirty="0" err="1"/>
              <a:t>RegDst</a:t>
            </a:r>
            <a:r>
              <a:rPr lang="zh-CN" altLang="en-US" dirty="0"/>
              <a:t>信号才能完成正确的写入。</a:t>
            </a:r>
            <a:endParaRPr lang="en-US" altLang="zh-CN" dirty="0"/>
          </a:p>
          <a:p>
            <a:endParaRPr lang="en-US" altLang="zh-CN" dirty="0"/>
          </a:p>
          <a:p>
            <a:r>
              <a:rPr lang="zh-CN" altLang="en-US" dirty="0"/>
              <a:t>整个指令执行过程也是</a:t>
            </a:r>
            <a:r>
              <a:rPr lang="en-US" altLang="zh-CN" dirty="0"/>
              <a:t>3</a:t>
            </a:r>
            <a:r>
              <a:rPr lang="zh-CN" altLang="en-US" dirty="0"/>
              <a:t>个时钟节拍。</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2544860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前面已经介绍了五条不同指令在单总线主机架构上的指令周期，可以将数据流用方框图的方式来表示，</a:t>
            </a:r>
            <a:endParaRPr lang="en-US" altLang="zh-CN" dirty="0"/>
          </a:p>
          <a:p>
            <a:r>
              <a:rPr lang="zh-CN" altLang="en-US" dirty="0"/>
              <a:t>方框图中每个方框代表一个时钟节拍的数据通路，描述的是数据信息的流动，对应数据通路需要设置相应的控制信号才能建立，</a:t>
            </a:r>
            <a:endParaRPr lang="en-US" altLang="zh-CN" dirty="0"/>
          </a:p>
          <a:p>
            <a:r>
              <a:rPr lang="zh-CN" altLang="en-US" dirty="0"/>
              <a:t>所以也可以用控制流来描述指令执行的流程。</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251581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、注意</a:t>
            </a:r>
            <a:r>
              <a:rPr lang="en-US" altLang="zh-CN" dirty="0"/>
              <a:t>PC+1</a:t>
            </a:r>
            <a:r>
              <a:rPr lang="zh-CN" altLang="en-US" dirty="0"/>
              <a:t>中的</a:t>
            </a:r>
            <a:r>
              <a:rPr lang="en-US" altLang="zh-CN" dirty="0"/>
              <a:t>1</a:t>
            </a:r>
            <a:r>
              <a:rPr lang="zh-CN" altLang="en-US" dirty="0"/>
              <a:t>是指一条指令的字节长度。重要，贯穿整个第六章</a:t>
            </a:r>
            <a:endParaRPr lang="en-US" altLang="zh-CN" dirty="0"/>
          </a:p>
          <a:p>
            <a:r>
              <a:rPr lang="en-US" altLang="zh-CN" dirty="0"/>
              <a:t>2</a:t>
            </a:r>
            <a:r>
              <a:rPr lang="zh-CN" altLang="en-US" dirty="0"/>
              <a:t>、译码信号时序调制生成控制信号序列</a:t>
            </a:r>
            <a:endParaRPr lang="en-US" altLang="zh-CN" dirty="0"/>
          </a:p>
          <a:p>
            <a:r>
              <a:rPr lang="en-US" altLang="zh-CN" dirty="0"/>
              <a:t>3</a:t>
            </a:r>
            <a:r>
              <a:rPr lang="zh-CN" altLang="en-US" dirty="0"/>
              <a:t>、信号序列建立数据通路，从而实现指令的执行。数据通路：数据在功能部件之间传送的路径。</a:t>
            </a:r>
            <a:endParaRPr lang="en-US" altLang="zh-CN" dirty="0"/>
          </a:p>
          <a:p>
            <a:r>
              <a:rPr lang="en-US" altLang="zh-CN" dirty="0"/>
              <a:t>4</a:t>
            </a:r>
            <a:r>
              <a:rPr lang="zh-CN" altLang="en-US" dirty="0"/>
              <a:t>、中断：异常处理，与外设交互</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4105413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extLst>
      <p:ext uri="{BB962C8B-B14F-4D97-AF65-F5344CB8AC3E}">
        <p14:creationId xmlns:p14="http://schemas.microsoft.com/office/powerpoint/2010/main" val="320465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相加结果存回</a:t>
            </a:r>
            <a:r>
              <a:rPr lang="en-US" altLang="zh-CN" dirty="0"/>
              <a:t>R1</a:t>
            </a:r>
            <a:r>
              <a:rPr lang="zh-CN" altLang="en-US" dirty="0"/>
              <a:t>中内容指向的内存单元。</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48</a:t>
            </a:fld>
            <a:endParaRPr lang="zh-CN" altLang="en-US"/>
          </a:p>
        </p:txBody>
      </p:sp>
    </p:spTree>
    <p:extLst>
      <p:ext uri="{BB962C8B-B14F-4D97-AF65-F5344CB8AC3E}">
        <p14:creationId xmlns:p14="http://schemas.microsoft.com/office/powerpoint/2010/main" val="1231252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输入的可以同时有效。</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50</a:t>
            </a:fld>
            <a:endParaRPr lang="zh-CN" altLang="en-US"/>
          </a:p>
        </p:txBody>
      </p:sp>
    </p:spTree>
    <p:extLst>
      <p:ext uri="{BB962C8B-B14F-4D97-AF65-F5344CB8AC3E}">
        <p14:creationId xmlns:p14="http://schemas.microsoft.com/office/powerpoint/2010/main" val="42802838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正确。</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51</a:t>
            </a:fld>
            <a:endParaRPr lang="zh-CN" altLang="en-US"/>
          </a:p>
        </p:txBody>
      </p:sp>
    </p:spTree>
    <p:extLst>
      <p:ext uri="{BB962C8B-B14F-4D97-AF65-F5344CB8AC3E}">
        <p14:creationId xmlns:p14="http://schemas.microsoft.com/office/powerpoint/2010/main" val="3703551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不需要经过</a:t>
            </a:r>
            <a:r>
              <a:rPr lang="en-US" altLang="zh-CN" sz="1200" dirty="0" err="1">
                <a:solidFill>
                  <a:srgbClr val="000000"/>
                </a:solidFill>
                <a:latin typeface="Microsoft Yahei"/>
                <a:ea typeface="Microsoft Yahei"/>
                <a:sym typeface="Microsoft Yahei"/>
              </a:rPr>
              <a:t>PCBranch;D</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不是数据地址寄存器。</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52</a:t>
            </a:fld>
            <a:endParaRPr lang="zh-CN" altLang="en-US"/>
          </a:p>
        </p:txBody>
      </p:sp>
    </p:spTree>
    <p:extLst>
      <p:ext uri="{BB962C8B-B14F-4D97-AF65-F5344CB8AC3E}">
        <p14:creationId xmlns:p14="http://schemas.microsoft.com/office/powerpoint/2010/main" val="2128793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53</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zh-CN" altLang="en-US" dirty="0"/>
              <a:t>本节</a:t>
            </a:r>
            <a:r>
              <a:rPr lang="zh-CN" altLang="en-US"/>
              <a:t>考试重点</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54</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55</a:t>
            </a:fld>
            <a:endParaRPr lang="zh-CN" altLang="en-US"/>
          </a:p>
        </p:txBody>
      </p:sp>
    </p:spTree>
    <p:extLst>
      <p:ext uri="{BB962C8B-B14F-4D97-AF65-F5344CB8AC3E}">
        <p14:creationId xmlns:p14="http://schemas.microsoft.com/office/powerpoint/2010/main" val="2525389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3888819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本章我们将学习以上除了</a:t>
            </a:r>
            <a:r>
              <a:rPr lang="zh-CN" altLang="en-US" b="1" dirty="0"/>
              <a:t>异常控制</a:t>
            </a:r>
            <a:r>
              <a:rPr lang="zh-CN" altLang="en-US" dirty="0"/>
              <a:t>之外的所有内容。</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6</a:t>
            </a:fld>
            <a:endParaRPr lang="zh-CN" altLang="en-US"/>
          </a:p>
        </p:txBody>
      </p:sp>
    </p:spTree>
    <p:extLst>
      <p:ext uri="{BB962C8B-B14F-4D97-AF65-F5344CB8AC3E}">
        <p14:creationId xmlns:p14="http://schemas.microsoft.com/office/powerpoint/2010/main" val="258264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a:t>
            </a:fld>
            <a:endParaRPr lang="zh-CN" altLang="en-US"/>
          </a:p>
        </p:txBody>
      </p:sp>
    </p:spTree>
    <p:extLst>
      <p:ext uri="{BB962C8B-B14F-4D97-AF65-F5344CB8AC3E}">
        <p14:creationId xmlns:p14="http://schemas.microsoft.com/office/powerpoint/2010/main" val="124314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129392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都对。</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214898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ACD</a:t>
            </a:r>
            <a:r>
              <a:rPr lang="zh-CN" altLang="en-US" sz="1200" dirty="0">
                <a:solidFill>
                  <a:srgbClr val="000000"/>
                </a:solidFill>
                <a:latin typeface="Microsoft Yahei"/>
                <a:ea typeface="Microsoft Yahei"/>
                <a:sym typeface="Microsoft Yahei"/>
              </a:rPr>
              <a:t>正确。见</a:t>
            </a:r>
            <a:r>
              <a:rPr lang="en-US" altLang="zh-CN" sz="1200" dirty="0">
                <a:solidFill>
                  <a:srgbClr val="000000"/>
                </a:solidFill>
                <a:latin typeface="Microsoft Yahei"/>
                <a:ea typeface="Microsoft Yahei"/>
                <a:sym typeface="Microsoft Yahei"/>
              </a:rPr>
              <a:t>PPT</a:t>
            </a:r>
            <a:r>
              <a:rPr lang="zh-CN" altLang="en-US" sz="1200" dirty="0">
                <a:solidFill>
                  <a:srgbClr val="000000"/>
                </a:solidFill>
                <a:latin typeface="Microsoft Yahei"/>
                <a:ea typeface="Microsoft Yahei"/>
                <a:sym typeface="Microsoft Yahei"/>
              </a:rPr>
              <a:t>第</a:t>
            </a:r>
            <a:r>
              <a:rPr lang="en-US" altLang="zh-CN" sz="1200" dirty="0">
                <a:solidFill>
                  <a:srgbClr val="000000"/>
                </a:solidFill>
                <a:latin typeface="Microsoft Yahei"/>
                <a:ea typeface="Microsoft Yahei"/>
                <a:sym typeface="Microsoft Yahei"/>
              </a:rPr>
              <a:t>6</a:t>
            </a:r>
            <a:r>
              <a:rPr lang="zh-CN" altLang="en-US" sz="1200" dirty="0">
                <a:solidFill>
                  <a:srgbClr val="000000"/>
                </a:solidFill>
                <a:latin typeface="Microsoft Yahei"/>
                <a:ea typeface="Microsoft Yahei"/>
                <a:sym typeface="Microsoft Yahei"/>
              </a:rPr>
              <a:t>页。</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不对</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没有存储控制功能。</a:t>
            </a:r>
            <a:r>
              <a:rPr lang="en-US" altLang="zh-CN" sz="1200" dirty="0">
                <a:solidFill>
                  <a:srgbClr val="000000"/>
                </a:solidFill>
                <a:latin typeface="Microsoft Yahei"/>
                <a:ea typeface="Microsoft Yahei"/>
                <a:sym typeface="Microsoft Yahei"/>
              </a:rPr>
              <a:t>A</a:t>
            </a:r>
            <a:r>
              <a:rPr lang="zh-CN" altLang="en-US" sz="1200" dirty="0">
                <a:solidFill>
                  <a:srgbClr val="000000"/>
                </a:solidFill>
                <a:latin typeface="Microsoft Yahei"/>
                <a:ea typeface="Microsoft Yahei"/>
                <a:sym typeface="Microsoft Yahei"/>
              </a:rPr>
              <a:t>是由</a:t>
            </a:r>
            <a:r>
              <a:rPr lang="en-US" altLang="zh-CN" sz="1200" dirty="0">
                <a:solidFill>
                  <a:srgbClr val="000000"/>
                </a:solidFill>
                <a:latin typeface="Microsoft Yahei"/>
                <a:ea typeface="Microsoft Yahei"/>
                <a:sym typeface="Microsoft Yahei"/>
              </a:rPr>
              <a:t>ALU</a:t>
            </a:r>
            <a:r>
              <a:rPr lang="zh-CN" altLang="en-US" sz="1200" dirty="0">
                <a:solidFill>
                  <a:srgbClr val="000000"/>
                </a:solidFill>
                <a:latin typeface="Microsoft Yahei"/>
                <a:ea typeface="Microsoft Yahei"/>
                <a:sym typeface="Microsoft Yahei"/>
              </a:rPr>
              <a:t>完成</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是控制器完成</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是异常或中断处理功能</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一般在控制器中</a:t>
            </a:r>
            <a:r>
              <a:rPr lang="en-US" altLang="zh-CN" sz="1200" dirty="0">
                <a:solidFill>
                  <a:srgbClr val="000000"/>
                </a:solidFill>
                <a:latin typeface="Microsoft Yahei"/>
                <a:ea typeface="Microsoft Yahei"/>
                <a:sym typeface="Microsoft Yahei"/>
              </a:rPr>
              <a:t>)</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2416619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2021/5/13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2021/5/13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2021/5/13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tags" Target="../tags/tag55.xml"/><Relationship Id="rId3" Type="http://schemas.openxmlformats.org/officeDocument/2006/relationships/tags" Target="../tags/tag32.xml"/><Relationship Id="rId21" Type="http://schemas.openxmlformats.org/officeDocument/2006/relationships/tags" Target="../tags/tag50.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tags" Target="../tags/tag53.xml"/><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tags" Target="../tags/tag57.xml"/><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10.tmp"/><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tags" Target="../tags/tag56.xml"/><Relationship Id="rId30"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slideLayout" Target="../slideLayouts/slideLayout7.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image" Target="../media/image10.tmp"/><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tags" Target="../tags/tag111.xml"/><Relationship Id="rId3" Type="http://schemas.openxmlformats.org/officeDocument/2006/relationships/tags" Target="../tags/tag88.xml"/><Relationship Id="rId21" Type="http://schemas.openxmlformats.org/officeDocument/2006/relationships/tags" Target="../tags/tag106.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tags" Target="../tags/tag110.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29"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tags" Target="../tags/tag109.xml"/><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tags" Target="../tags/tag108.xml"/><Relationship Id="rId28" Type="http://schemas.openxmlformats.org/officeDocument/2006/relationships/tags" Target="../tags/tag113.xml"/><Relationship Id="rId10" Type="http://schemas.openxmlformats.org/officeDocument/2006/relationships/tags" Target="../tags/tag95.xml"/><Relationship Id="rId19" Type="http://schemas.openxmlformats.org/officeDocument/2006/relationships/tags" Target="../tags/tag104.xml"/><Relationship Id="rId31" Type="http://schemas.openxmlformats.org/officeDocument/2006/relationships/image" Target="../media/image10.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tags" Target="../tags/tag107.xml"/><Relationship Id="rId27" Type="http://schemas.openxmlformats.org/officeDocument/2006/relationships/tags" Target="../tags/tag112.xml"/><Relationship Id="rId30"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microsoft.com/office/2007/relationships/hdphoto" Target="../media/hdphoto1.wdp"/><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tags" Target="../tags/tag140.xml"/><Relationship Id="rId3" Type="http://schemas.openxmlformats.org/officeDocument/2006/relationships/tags" Target="../tags/tag117.xml"/><Relationship Id="rId21" Type="http://schemas.openxmlformats.org/officeDocument/2006/relationships/tags" Target="../tags/tag135.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tags" Target="../tags/tag139.xml"/><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29" Type="http://schemas.openxmlformats.org/officeDocument/2006/relationships/slideLayout" Target="../slideLayouts/slideLayout7.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tags" Target="../tags/tag138.xml"/><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tags" Target="../tags/tag137.xml"/><Relationship Id="rId28" Type="http://schemas.openxmlformats.org/officeDocument/2006/relationships/tags" Target="../tags/tag142.xml"/><Relationship Id="rId10" Type="http://schemas.openxmlformats.org/officeDocument/2006/relationships/tags" Target="../tags/tag124.xml"/><Relationship Id="rId19" Type="http://schemas.openxmlformats.org/officeDocument/2006/relationships/tags" Target="../tags/tag133.xml"/><Relationship Id="rId31" Type="http://schemas.openxmlformats.org/officeDocument/2006/relationships/image" Target="../media/image10.tmp"/><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tags" Target="../tags/tag136.xml"/><Relationship Id="rId27" Type="http://schemas.openxmlformats.org/officeDocument/2006/relationships/tags" Target="../tags/tag141.xml"/><Relationship Id="rId30"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tags" Target="../tags/tag155.xml"/><Relationship Id="rId18" Type="http://schemas.openxmlformats.org/officeDocument/2006/relationships/tags" Target="../tags/tag160.xml"/><Relationship Id="rId26" Type="http://schemas.openxmlformats.org/officeDocument/2006/relationships/tags" Target="../tags/tag168.xml"/><Relationship Id="rId3" Type="http://schemas.openxmlformats.org/officeDocument/2006/relationships/tags" Target="../tags/tag145.xml"/><Relationship Id="rId21" Type="http://schemas.openxmlformats.org/officeDocument/2006/relationships/tags" Target="../tags/tag163.xml"/><Relationship Id="rId7" Type="http://schemas.openxmlformats.org/officeDocument/2006/relationships/tags" Target="../tags/tag149.xml"/><Relationship Id="rId12" Type="http://schemas.openxmlformats.org/officeDocument/2006/relationships/tags" Target="../tags/tag154.xml"/><Relationship Id="rId17" Type="http://schemas.openxmlformats.org/officeDocument/2006/relationships/tags" Target="../tags/tag159.xml"/><Relationship Id="rId25" Type="http://schemas.openxmlformats.org/officeDocument/2006/relationships/tags" Target="../tags/tag167.xml"/><Relationship Id="rId2" Type="http://schemas.openxmlformats.org/officeDocument/2006/relationships/tags" Target="../tags/tag144.xml"/><Relationship Id="rId16" Type="http://schemas.openxmlformats.org/officeDocument/2006/relationships/tags" Target="../tags/tag158.xml"/><Relationship Id="rId20" Type="http://schemas.openxmlformats.org/officeDocument/2006/relationships/tags" Target="../tags/tag162.xml"/><Relationship Id="rId29" Type="http://schemas.openxmlformats.org/officeDocument/2006/relationships/slideLayout" Target="../slideLayouts/slideLayout7.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24" Type="http://schemas.openxmlformats.org/officeDocument/2006/relationships/tags" Target="../tags/tag166.xml"/><Relationship Id="rId32" Type="http://schemas.openxmlformats.org/officeDocument/2006/relationships/image" Target="../media/image10.tmp"/><Relationship Id="rId5" Type="http://schemas.openxmlformats.org/officeDocument/2006/relationships/tags" Target="../tags/tag147.xml"/><Relationship Id="rId15" Type="http://schemas.openxmlformats.org/officeDocument/2006/relationships/tags" Target="../tags/tag157.xml"/><Relationship Id="rId23" Type="http://schemas.openxmlformats.org/officeDocument/2006/relationships/tags" Target="../tags/tag165.xml"/><Relationship Id="rId28" Type="http://schemas.openxmlformats.org/officeDocument/2006/relationships/tags" Target="../tags/tag170.xml"/><Relationship Id="rId10" Type="http://schemas.openxmlformats.org/officeDocument/2006/relationships/tags" Target="../tags/tag152.xml"/><Relationship Id="rId19" Type="http://schemas.openxmlformats.org/officeDocument/2006/relationships/tags" Target="../tags/tag161.xml"/><Relationship Id="rId31" Type="http://schemas.openxmlformats.org/officeDocument/2006/relationships/image" Target="../media/image13.png"/><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tags" Target="../tags/tag156.xml"/><Relationship Id="rId22" Type="http://schemas.openxmlformats.org/officeDocument/2006/relationships/tags" Target="../tags/tag164.xml"/><Relationship Id="rId27" Type="http://schemas.openxmlformats.org/officeDocument/2006/relationships/tags" Target="../tags/tag169.xml"/><Relationship Id="rId30"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tags" Target="../tags/tag183.xml"/><Relationship Id="rId18" Type="http://schemas.openxmlformats.org/officeDocument/2006/relationships/tags" Target="../tags/tag188.xml"/><Relationship Id="rId26" Type="http://schemas.openxmlformats.org/officeDocument/2006/relationships/tags" Target="../tags/tag196.xml"/><Relationship Id="rId3" Type="http://schemas.openxmlformats.org/officeDocument/2006/relationships/tags" Target="../tags/tag173.xml"/><Relationship Id="rId21" Type="http://schemas.openxmlformats.org/officeDocument/2006/relationships/tags" Target="../tags/tag191.xml"/><Relationship Id="rId7" Type="http://schemas.openxmlformats.org/officeDocument/2006/relationships/tags" Target="../tags/tag177.xml"/><Relationship Id="rId12" Type="http://schemas.openxmlformats.org/officeDocument/2006/relationships/tags" Target="../tags/tag182.xml"/><Relationship Id="rId17" Type="http://schemas.openxmlformats.org/officeDocument/2006/relationships/tags" Target="../tags/tag187.xml"/><Relationship Id="rId25" Type="http://schemas.openxmlformats.org/officeDocument/2006/relationships/tags" Target="../tags/tag195.xml"/><Relationship Id="rId2" Type="http://schemas.openxmlformats.org/officeDocument/2006/relationships/tags" Target="../tags/tag172.xml"/><Relationship Id="rId16" Type="http://schemas.openxmlformats.org/officeDocument/2006/relationships/tags" Target="../tags/tag186.xml"/><Relationship Id="rId20" Type="http://schemas.openxmlformats.org/officeDocument/2006/relationships/tags" Target="../tags/tag190.xml"/><Relationship Id="rId29" Type="http://schemas.openxmlformats.org/officeDocument/2006/relationships/slideLayout" Target="../slideLayouts/slideLayout7.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24" Type="http://schemas.openxmlformats.org/officeDocument/2006/relationships/tags" Target="../tags/tag194.xml"/><Relationship Id="rId5" Type="http://schemas.openxmlformats.org/officeDocument/2006/relationships/tags" Target="../tags/tag175.xml"/><Relationship Id="rId15" Type="http://schemas.openxmlformats.org/officeDocument/2006/relationships/tags" Target="../tags/tag185.xml"/><Relationship Id="rId23" Type="http://schemas.openxmlformats.org/officeDocument/2006/relationships/tags" Target="../tags/tag193.xml"/><Relationship Id="rId28" Type="http://schemas.openxmlformats.org/officeDocument/2006/relationships/tags" Target="../tags/tag198.xml"/><Relationship Id="rId10" Type="http://schemas.openxmlformats.org/officeDocument/2006/relationships/tags" Target="../tags/tag180.xml"/><Relationship Id="rId19" Type="http://schemas.openxmlformats.org/officeDocument/2006/relationships/tags" Target="../tags/tag189.xml"/><Relationship Id="rId31" Type="http://schemas.openxmlformats.org/officeDocument/2006/relationships/image" Target="../media/image10.tmp"/><Relationship Id="rId4" Type="http://schemas.openxmlformats.org/officeDocument/2006/relationships/tags" Target="../tags/tag174.xml"/><Relationship Id="rId9" Type="http://schemas.openxmlformats.org/officeDocument/2006/relationships/tags" Target="../tags/tag179.xml"/><Relationship Id="rId14" Type="http://schemas.openxmlformats.org/officeDocument/2006/relationships/tags" Target="../tags/tag184.xml"/><Relationship Id="rId22" Type="http://schemas.openxmlformats.org/officeDocument/2006/relationships/tags" Target="../tags/tag192.xml"/><Relationship Id="rId27" Type="http://schemas.openxmlformats.org/officeDocument/2006/relationships/tags" Target="../tags/tag197.xml"/><Relationship Id="rId30"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00.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03.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04.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05.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06.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0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215.xml"/><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 Type="http://schemas.openxmlformats.org/officeDocument/2006/relationships/tags" Target="../tags/tag210.xml"/><Relationship Id="rId21" Type="http://schemas.openxmlformats.org/officeDocument/2006/relationships/tags" Target="../tags/tag228.xml"/><Relationship Id="rId7" Type="http://schemas.openxmlformats.org/officeDocument/2006/relationships/tags" Target="../tags/tag214.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2" Type="http://schemas.openxmlformats.org/officeDocument/2006/relationships/tags" Target="../tags/tag209.xml"/><Relationship Id="rId16" Type="http://schemas.openxmlformats.org/officeDocument/2006/relationships/tags" Target="../tags/tag223.xml"/><Relationship Id="rId20" Type="http://schemas.openxmlformats.org/officeDocument/2006/relationships/tags" Target="../tags/tag227.xml"/><Relationship Id="rId29" Type="http://schemas.openxmlformats.org/officeDocument/2006/relationships/slideLayout" Target="../slideLayouts/slideLayout7.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tags" Target="../tags/tag218.xml"/><Relationship Id="rId24" Type="http://schemas.openxmlformats.org/officeDocument/2006/relationships/tags" Target="../tags/tag231.xml"/><Relationship Id="rId32" Type="http://schemas.openxmlformats.org/officeDocument/2006/relationships/image" Target="../media/image10.tmp"/><Relationship Id="rId5" Type="http://schemas.openxmlformats.org/officeDocument/2006/relationships/tags" Target="../tags/tag212.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tags" Target="../tags/tag235.xml"/><Relationship Id="rId10" Type="http://schemas.openxmlformats.org/officeDocument/2006/relationships/tags" Target="../tags/tag217.xml"/><Relationship Id="rId19" Type="http://schemas.openxmlformats.org/officeDocument/2006/relationships/tags" Target="../tags/tag226.xml"/><Relationship Id="rId31" Type="http://schemas.openxmlformats.org/officeDocument/2006/relationships/image" Target="../media/image19.png"/><Relationship Id="rId4" Type="http://schemas.openxmlformats.org/officeDocument/2006/relationships/tags" Target="../tags/tag211.xml"/><Relationship Id="rId9" Type="http://schemas.openxmlformats.org/officeDocument/2006/relationships/tags" Target="../tags/tag21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18" Type="http://schemas.openxmlformats.org/officeDocument/2006/relationships/tags" Target="../tags/tag253.xml"/><Relationship Id="rId26" Type="http://schemas.openxmlformats.org/officeDocument/2006/relationships/tags" Target="../tags/tag261.xml"/><Relationship Id="rId3" Type="http://schemas.openxmlformats.org/officeDocument/2006/relationships/tags" Target="../tags/tag238.xml"/><Relationship Id="rId21" Type="http://schemas.openxmlformats.org/officeDocument/2006/relationships/tags" Target="../tags/tag256.xml"/><Relationship Id="rId7" Type="http://schemas.openxmlformats.org/officeDocument/2006/relationships/tags" Target="../tags/tag242.xml"/><Relationship Id="rId12" Type="http://schemas.openxmlformats.org/officeDocument/2006/relationships/tags" Target="../tags/tag247.xml"/><Relationship Id="rId17" Type="http://schemas.openxmlformats.org/officeDocument/2006/relationships/tags" Target="../tags/tag252.xml"/><Relationship Id="rId25" Type="http://schemas.openxmlformats.org/officeDocument/2006/relationships/tags" Target="../tags/tag260.xml"/><Relationship Id="rId2" Type="http://schemas.openxmlformats.org/officeDocument/2006/relationships/tags" Target="../tags/tag237.xml"/><Relationship Id="rId16" Type="http://schemas.openxmlformats.org/officeDocument/2006/relationships/tags" Target="../tags/tag251.xml"/><Relationship Id="rId20" Type="http://schemas.openxmlformats.org/officeDocument/2006/relationships/tags" Target="../tags/tag255.xml"/><Relationship Id="rId29" Type="http://schemas.openxmlformats.org/officeDocument/2006/relationships/slideLayout" Target="../slideLayouts/slideLayout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24" Type="http://schemas.openxmlformats.org/officeDocument/2006/relationships/tags" Target="../tags/tag259.xml"/><Relationship Id="rId32" Type="http://schemas.openxmlformats.org/officeDocument/2006/relationships/image" Target="../media/image10.tmp"/><Relationship Id="rId5" Type="http://schemas.openxmlformats.org/officeDocument/2006/relationships/tags" Target="../tags/tag240.xml"/><Relationship Id="rId15" Type="http://schemas.openxmlformats.org/officeDocument/2006/relationships/tags" Target="../tags/tag250.xml"/><Relationship Id="rId23" Type="http://schemas.openxmlformats.org/officeDocument/2006/relationships/tags" Target="../tags/tag258.xml"/><Relationship Id="rId28" Type="http://schemas.openxmlformats.org/officeDocument/2006/relationships/tags" Target="../tags/tag263.xml"/><Relationship Id="rId10" Type="http://schemas.openxmlformats.org/officeDocument/2006/relationships/tags" Target="../tags/tag245.xml"/><Relationship Id="rId19" Type="http://schemas.openxmlformats.org/officeDocument/2006/relationships/tags" Target="../tags/tag254.xml"/><Relationship Id="rId31" Type="http://schemas.openxmlformats.org/officeDocument/2006/relationships/image" Target="../media/image20.png"/><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 Id="rId22" Type="http://schemas.openxmlformats.org/officeDocument/2006/relationships/tags" Target="../tags/tag257.xml"/><Relationship Id="rId27" Type="http://schemas.openxmlformats.org/officeDocument/2006/relationships/tags" Target="../tags/tag262.xml"/><Relationship Id="rId30"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26" Type="http://schemas.openxmlformats.org/officeDocument/2006/relationships/tags" Target="../tags/tag289.xml"/><Relationship Id="rId3" Type="http://schemas.openxmlformats.org/officeDocument/2006/relationships/tags" Target="../tags/tag266.xml"/><Relationship Id="rId21" Type="http://schemas.openxmlformats.org/officeDocument/2006/relationships/tags" Target="../tags/tag284.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5" Type="http://schemas.openxmlformats.org/officeDocument/2006/relationships/tags" Target="../tags/tag288.xml"/><Relationship Id="rId2" Type="http://schemas.openxmlformats.org/officeDocument/2006/relationships/tags" Target="../tags/tag265.xml"/><Relationship Id="rId16" Type="http://schemas.openxmlformats.org/officeDocument/2006/relationships/tags" Target="../tags/tag279.xml"/><Relationship Id="rId20" Type="http://schemas.openxmlformats.org/officeDocument/2006/relationships/tags" Target="../tags/tag283.xml"/><Relationship Id="rId29" Type="http://schemas.openxmlformats.org/officeDocument/2006/relationships/slideLayout" Target="../slideLayouts/slideLayout7.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24" Type="http://schemas.openxmlformats.org/officeDocument/2006/relationships/tags" Target="../tags/tag287.xml"/><Relationship Id="rId32" Type="http://schemas.openxmlformats.org/officeDocument/2006/relationships/image" Target="../media/image10.tmp"/><Relationship Id="rId5" Type="http://schemas.openxmlformats.org/officeDocument/2006/relationships/tags" Target="../tags/tag268.xml"/><Relationship Id="rId15" Type="http://schemas.openxmlformats.org/officeDocument/2006/relationships/tags" Target="../tags/tag278.xml"/><Relationship Id="rId23" Type="http://schemas.openxmlformats.org/officeDocument/2006/relationships/tags" Target="../tags/tag286.xml"/><Relationship Id="rId28" Type="http://schemas.openxmlformats.org/officeDocument/2006/relationships/tags" Target="../tags/tag291.xml"/><Relationship Id="rId10" Type="http://schemas.openxmlformats.org/officeDocument/2006/relationships/tags" Target="../tags/tag273.xml"/><Relationship Id="rId19" Type="http://schemas.openxmlformats.org/officeDocument/2006/relationships/tags" Target="../tags/tag282.xml"/><Relationship Id="rId31" Type="http://schemas.openxmlformats.org/officeDocument/2006/relationships/image" Target="../media/image21.png"/><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 Id="rId22" Type="http://schemas.openxmlformats.org/officeDocument/2006/relationships/tags" Target="../tags/tag285.xml"/><Relationship Id="rId27" Type="http://schemas.openxmlformats.org/officeDocument/2006/relationships/tags" Target="../tags/tag290.xml"/><Relationship Id="rId30"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tags" Target="../tags/tag29.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10.tm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tags" Target="../tags/tag28.xml"/><Relationship Id="rId30"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566187" y="3988879"/>
            <a:ext cx="7139015" cy="1516250"/>
          </a:xfrm>
          <a:prstGeom prst="rect">
            <a:avLst/>
          </a:prstGeom>
        </p:spPr>
      </p:pic>
      <p:sp>
        <p:nvSpPr>
          <p:cNvPr id="3" name="文本框 2">
            <a:extLst>
              <a:ext uri="{FF2B5EF4-FFF2-40B4-BE49-F238E27FC236}">
                <a16:creationId xmlns:a16="http://schemas.microsoft.com/office/drawing/2014/main" id="{FB04279C-0D2B-4AB7-B13F-0F158361FBFB}"/>
              </a:ext>
            </a:extLst>
          </p:cNvPr>
          <p:cNvSpPr txBox="1"/>
          <p:nvPr/>
        </p:nvSpPr>
        <p:spPr>
          <a:xfrm>
            <a:off x="310896" y="347472"/>
            <a:ext cx="5109091"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原版权：谭志虎、秦磊华等</a:t>
            </a:r>
          </a:p>
        </p:txBody>
      </p:sp>
      <p:sp>
        <p:nvSpPr>
          <p:cNvPr id="6" name="文本框 5">
            <a:extLst>
              <a:ext uri="{FF2B5EF4-FFF2-40B4-BE49-F238E27FC236}">
                <a16:creationId xmlns:a16="http://schemas.microsoft.com/office/drawing/2014/main" id="{292BF103-9CA6-47D8-8E41-7A0D56D0D659}"/>
              </a:ext>
            </a:extLst>
          </p:cNvPr>
          <p:cNvSpPr txBox="1"/>
          <p:nvPr/>
        </p:nvSpPr>
        <p:spPr>
          <a:xfrm>
            <a:off x="310896" y="987331"/>
            <a:ext cx="6849952"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华中科技大学 计算机科学与技术学院</a:t>
            </a:r>
          </a:p>
        </p:txBody>
      </p:sp>
      <p:sp>
        <p:nvSpPr>
          <p:cNvPr id="7" name="文本框 6">
            <a:extLst>
              <a:ext uri="{FF2B5EF4-FFF2-40B4-BE49-F238E27FC236}">
                <a16:creationId xmlns:a16="http://schemas.microsoft.com/office/drawing/2014/main" id="{825B1453-F1E0-47E2-A08D-13839C90BE91}"/>
              </a:ext>
            </a:extLst>
          </p:cNvPr>
          <p:cNvSpPr txBox="1"/>
          <p:nvPr/>
        </p:nvSpPr>
        <p:spPr>
          <a:xfrm>
            <a:off x="310896" y="5413910"/>
            <a:ext cx="2646878"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授课：刘双虎</a:t>
            </a:r>
          </a:p>
        </p:txBody>
      </p:sp>
      <p:sp>
        <p:nvSpPr>
          <p:cNvPr id="8" name="文本框 7">
            <a:extLst>
              <a:ext uri="{FF2B5EF4-FFF2-40B4-BE49-F238E27FC236}">
                <a16:creationId xmlns:a16="http://schemas.microsoft.com/office/drawing/2014/main" id="{1BF111EE-AF1F-4A3D-8A66-F026F7BB46DE}"/>
              </a:ext>
            </a:extLst>
          </p:cNvPr>
          <p:cNvSpPr txBox="1"/>
          <p:nvPr/>
        </p:nvSpPr>
        <p:spPr>
          <a:xfrm>
            <a:off x="310896" y="6053769"/>
            <a:ext cx="5618846"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成都信息工程大学 计算机学院</a:t>
            </a:r>
          </a:p>
        </p:txBody>
      </p:sp>
    </p:spTree>
    <p:extLst>
      <p:ext uri="{BB962C8B-B14F-4D97-AF65-F5344CB8AC3E}">
        <p14:creationId xmlns:p14="http://schemas.microsoft.com/office/powerpoint/2010/main" val="7481289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636619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下列可能是</a:t>
            </a:r>
            <a:r>
              <a:rPr lang="en-US" altLang="zh-CN" sz="2600">
                <a:solidFill>
                  <a:srgbClr val="000000"/>
                </a:solidFill>
                <a:latin typeface="Microsoft Yahei"/>
                <a:ea typeface="Microsoft Yahei"/>
                <a:sym typeface="Microsoft Yahei"/>
              </a:rPr>
              <a:t>CPU</a:t>
            </a:r>
            <a:r>
              <a:rPr lang="zh-CN" altLang="en-US" sz="2600">
                <a:solidFill>
                  <a:srgbClr val="000000"/>
                </a:solidFill>
                <a:latin typeface="Microsoft Yahei"/>
                <a:ea typeface="Microsoft Yahei"/>
                <a:sym typeface="Microsoft Yahei"/>
              </a:rPr>
              <a:t>组成部件的是</a:t>
            </a:r>
            <a:r>
              <a:rPr lang="en-US" altLang="zh-CN" sz="2600">
                <a:solidFill>
                  <a:srgbClr val="000000"/>
                </a:solidFill>
                <a:latin typeface="Microsoft Yahei"/>
                <a:ea typeface="Microsoft Yahei"/>
                <a:sym typeface="Microsoft Yahei"/>
              </a:rPr>
              <a:t>(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23545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程序计数器</a:t>
            </a:r>
            <a:r>
              <a:rPr lang="en-US" altLang="zh-CN" sz="2600">
                <a:solidFill>
                  <a:srgbClr val="000000"/>
                </a:solidFill>
                <a:latin typeface="Microsoft Yahei"/>
                <a:ea typeface="Microsoft Yahei"/>
                <a:sym typeface="Microsoft Yahei"/>
              </a:rPr>
              <a:t>PC</a:t>
            </a:r>
            <a:endParaRPr lang="zh-CN" altLang="en-US" sz="2600">
              <a:solidFill>
                <a:srgbClr val="000000"/>
              </a:solidFill>
              <a:latin typeface="Microsoft Yahei"/>
              <a:ea typeface="Microsoft Yahei"/>
              <a:sym typeface="Microsoft Yahei"/>
            </a:endParaRP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22450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指令寄存器</a:t>
            </a:r>
            <a:r>
              <a:rPr lang="en-US" altLang="zh-CN" sz="2600">
                <a:solidFill>
                  <a:srgbClr val="000000"/>
                </a:solidFill>
                <a:latin typeface="Microsoft Yahei"/>
                <a:ea typeface="Microsoft Yahei"/>
                <a:sym typeface="Microsoft Yahei"/>
              </a:rPr>
              <a:t>IR</a:t>
            </a:r>
            <a:endParaRPr lang="zh-CN" altLang="en-US" sz="2600">
              <a:solidFill>
                <a:srgbClr val="000000"/>
              </a:solidFill>
              <a:latin typeface="Microsoft Yahei"/>
              <a:ea typeface="Microsoft Yahei"/>
              <a:sym typeface="Microsoft Yahei"/>
            </a:endParaRP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171964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累加器</a:t>
            </a:r>
            <a:r>
              <a:rPr lang="en-US" altLang="zh-CN" sz="2600">
                <a:solidFill>
                  <a:srgbClr val="000000"/>
                </a:solidFill>
                <a:latin typeface="Microsoft Yahei"/>
                <a:ea typeface="Microsoft Yahei"/>
                <a:sym typeface="Microsoft Yahei"/>
              </a:rPr>
              <a:t>AC</a:t>
            </a:r>
            <a:endParaRPr lang="zh-CN" altLang="en-US" sz="2600">
              <a:solidFill>
                <a:srgbClr val="000000"/>
              </a:solidFill>
              <a:latin typeface="Microsoft Yahei"/>
              <a:ea typeface="Microsoft Yahei"/>
              <a:sym typeface="Microsoft Yahei"/>
            </a:endParaRP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366401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算术逻辑运算单元 </a:t>
            </a:r>
            <a:r>
              <a:rPr lang="en-US" altLang="zh-CN" sz="2600">
                <a:solidFill>
                  <a:srgbClr val="000000"/>
                </a:solidFill>
                <a:latin typeface="Microsoft Yahei"/>
                <a:ea typeface="Microsoft Yahei"/>
                <a:sym typeface="Microsoft Yahei"/>
              </a:rPr>
              <a:t>ALU</a:t>
            </a:r>
            <a:endParaRPr lang="zh-CN" altLang="en-US" sz="2600">
              <a:solidFill>
                <a:srgbClr val="000000"/>
              </a:solidFill>
              <a:latin typeface="Microsoft Yahei"/>
              <a:ea typeface="Microsoft Yahei"/>
              <a:sym typeface="Microsoft Yahei"/>
            </a:endParaRP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978660"/>
            <a:ext cx="2183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600">
                <a:solidFill>
                  <a:srgbClr val="000000"/>
                </a:solidFill>
                <a:latin typeface="Microsoft Yahei"/>
                <a:ea typeface="Microsoft Yahei"/>
                <a:sym typeface="Microsoft Yahei"/>
              </a:rPr>
              <a:t>ABCD</a:t>
            </a:r>
            <a:r>
              <a:rPr lang="zh-CN" altLang="en-US" sz="2600">
                <a:solidFill>
                  <a:srgbClr val="000000"/>
                </a:solidFill>
                <a:latin typeface="Microsoft Yahei"/>
                <a:ea typeface="Microsoft Yahei"/>
                <a:sym typeface="Microsoft Yahei"/>
              </a:rPr>
              <a:t>都对。</a:t>
            </a:r>
            <a:endParaRPr lang="zh-CN" altLang="en-US" sz="2600" dirty="0">
              <a:solidFill>
                <a:srgbClr val="000000"/>
              </a:solidFill>
              <a:latin typeface="Microsoft Yahei"/>
              <a:ea typeface="Microsoft Yahei"/>
              <a:sym typeface="Microsoft Yahei"/>
            </a:endParaRP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452578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537559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下列属于</a:t>
            </a:r>
            <a:r>
              <a:rPr lang="en-US" altLang="zh-CN" sz="2600">
                <a:solidFill>
                  <a:srgbClr val="000000"/>
                </a:solidFill>
                <a:latin typeface="Microsoft Yahei"/>
                <a:ea typeface="Microsoft Yahei"/>
                <a:sym typeface="Microsoft Yahei"/>
              </a:rPr>
              <a:t>CPU</a:t>
            </a:r>
            <a:r>
              <a:rPr lang="zh-CN" altLang="en-US" sz="2600">
                <a:solidFill>
                  <a:srgbClr val="000000"/>
                </a:solidFill>
                <a:latin typeface="Microsoft Yahei"/>
                <a:ea typeface="Microsoft Yahei"/>
                <a:sym typeface="Microsoft Yahei"/>
              </a:rPr>
              <a:t>功能的是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2922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算术逻辑运算功能</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存储控制功能</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操作控制功能</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异常控制功能</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368420"/>
            <a:ext cx="3205480" cy="1708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100">
                <a:solidFill>
                  <a:srgbClr val="000000"/>
                </a:solidFill>
                <a:latin typeface="Microsoft Yahei"/>
                <a:ea typeface="Microsoft Yahei"/>
                <a:sym typeface="Microsoft Yahei"/>
              </a:rPr>
              <a:t>ACD</a:t>
            </a:r>
            <a:r>
              <a:rPr lang="zh-CN" altLang="en-US" sz="2100">
                <a:solidFill>
                  <a:srgbClr val="000000"/>
                </a:solidFill>
                <a:latin typeface="Microsoft Yahei"/>
                <a:ea typeface="Microsoft Yahei"/>
                <a:sym typeface="Microsoft Yahei"/>
              </a:rPr>
              <a:t>正确。</a:t>
            </a:r>
            <a:r>
              <a:rPr lang="en-US" altLang="zh-CN" sz="2100">
                <a:solidFill>
                  <a:srgbClr val="000000"/>
                </a:solidFill>
                <a:latin typeface="Microsoft Yahei"/>
                <a:ea typeface="Microsoft Yahei"/>
                <a:sym typeface="Microsoft Yahei"/>
              </a:rPr>
              <a:t>B</a:t>
            </a:r>
            <a:r>
              <a:rPr lang="zh-CN" altLang="en-US" sz="2100">
                <a:solidFill>
                  <a:srgbClr val="000000"/>
                </a:solidFill>
                <a:latin typeface="Microsoft Yahei"/>
                <a:ea typeface="Microsoft Yahei"/>
                <a:sym typeface="Microsoft Yahei"/>
              </a:rPr>
              <a:t>不对</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没有存储控制功能。</a:t>
            </a:r>
            <a:r>
              <a:rPr lang="en-US" altLang="zh-CN" sz="2100">
                <a:solidFill>
                  <a:srgbClr val="000000"/>
                </a:solidFill>
                <a:latin typeface="Microsoft Yahei"/>
                <a:ea typeface="Microsoft Yahei"/>
                <a:sym typeface="Microsoft Yahei"/>
              </a:rPr>
              <a:t>A</a:t>
            </a:r>
            <a:r>
              <a:rPr lang="zh-CN" altLang="en-US" sz="2100">
                <a:solidFill>
                  <a:srgbClr val="000000"/>
                </a:solidFill>
                <a:latin typeface="Microsoft Yahei"/>
                <a:ea typeface="Microsoft Yahei"/>
                <a:sym typeface="Microsoft Yahei"/>
              </a:rPr>
              <a:t>是由</a:t>
            </a:r>
            <a:r>
              <a:rPr lang="en-US" altLang="zh-CN" sz="2100">
                <a:solidFill>
                  <a:srgbClr val="000000"/>
                </a:solidFill>
                <a:latin typeface="Microsoft Yahei"/>
                <a:ea typeface="Microsoft Yahei"/>
                <a:sym typeface="Microsoft Yahei"/>
              </a:rPr>
              <a:t>ALU</a:t>
            </a:r>
            <a:r>
              <a:rPr lang="zh-CN" altLang="en-US" sz="2100">
                <a:solidFill>
                  <a:srgbClr val="000000"/>
                </a:solidFill>
                <a:latin typeface="Microsoft Yahei"/>
                <a:ea typeface="Microsoft Yahei"/>
                <a:sym typeface="Microsoft Yahei"/>
              </a:rPr>
              <a:t>完成</a:t>
            </a:r>
            <a:r>
              <a:rPr lang="en-US" altLang="zh-CN" sz="2100">
                <a:solidFill>
                  <a:srgbClr val="000000"/>
                </a:solidFill>
                <a:latin typeface="Microsoft Yahei"/>
                <a:ea typeface="Microsoft Yahei"/>
                <a:sym typeface="Microsoft Yahei"/>
              </a:rPr>
              <a:t>;C</a:t>
            </a:r>
            <a:r>
              <a:rPr lang="zh-CN" altLang="en-US" sz="2100">
                <a:solidFill>
                  <a:srgbClr val="000000"/>
                </a:solidFill>
                <a:latin typeface="Microsoft Yahei"/>
                <a:ea typeface="Microsoft Yahei"/>
                <a:sym typeface="Microsoft Yahei"/>
              </a:rPr>
              <a:t>是控制器完成</a:t>
            </a:r>
            <a:r>
              <a:rPr lang="en-US" altLang="zh-CN" sz="2100">
                <a:solidFill>
                  <a:srgbClr val="000000"/>
                </a:solidFill>
                <a:latin typeface="Microsoft Yahei"/>
                <a:ea typeface="Microsoft Yahei"/>
                <a:sym typeface="Microsoft Yahei"/>
              </a:rPr>
              <a:t>;D</a:t>
            </a:r>
            <a:r>
              <a:rPr lang="zh-CN" altLang="en-US" sz="2100">
                <a:solidFill>
                  <a:srgbClr val="000000"/>
                </a:solidFill>
                <a:latin typeface="Microsoft Yahei"/>
                <a:ea typeface="Microsoft Yahei"/>
                <a:sym typeface="Microsoft Yahei"/>
              </a:rPr>
              <a:t>是异常或中断处理功能</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一般在控制器中</a:t>
            </a:r>
            <a:r>
              <a:rPr lang="en-US" altLang="zh-CN" sz="2100">
                <a:solidFill>
                  <a:srgbClr val="000000"/>
                </a:solidFill>
                <a:latin typeface="Microsoft Yahei"/>
                <a:ea typeface="Microsoft Yahei"/>
                <a:sym typeface="Microsoft Yahei"/>
              </a:rPr>
              <a:t>)</a:t>
            </a:r>
            <a:endParaRPr lang="zh-CN" altLang="en-US" sz="2100" dirty="0">
              <a:solidFill>
                <a:srgbClr val="000000"/>
              </a:solidFill>
              <a:latin typeface="Microsoft Yahei"/>
              <a:ea typeface="Microsoft Yahei"/>
              <a:sym typeface="Microsoft Yahei"/>
            </a:endParaRP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7381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83204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4</a:t>
            </a:r>
            <a:r>
              <a:rPr lang="zh-CN" altLang="en-US" sz="2600">
                <a:solidFill>
                  <a:srgbClr val="000000"/>
                </a:solidFill>
                <a:latin typeface="Microsoft Yahei"/>
                <a:ea typeface="Microsoft Yahei"/>
                <a:sym typeface="Microsoft Yahei"/>
              </a:rPr>
              <a:t>下列关于程序计数器的下列描述中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7215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指令执行过程中会保存当前正在执行的指令地址</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6224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指令执行过程中会保存下一条指令的地址</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5434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其值不一定按</a:t>
            </a:r>
            <a:r>
              <a:rPr lang="en-US" altLang="zh-CN" sz="2600">
                <a:solidFill>
                  <a:srgbClr val="000000"/>
                </a:solidFill>
                <a:latin typeface="Microsoft Yahei"/>
                <a:ea typeface="Microsoft Yahei"/>
                <a:sym typeface="Microsoft Yahei"/>
              </a:rPr>
              <a:t>PC+“1”</a:t>
            </a:r>
            <a:r>
              <a:rPr lang="zh-CN" altLang="en-US" sz="2600">
                <a:solidFill>
                  <a:srgbClr val="000000"/>
                </a:solidFill>
                <a:latin typeface="Microsoft Yahei"/>
                <a:ea typeface="Microsoft Yahei"/>
                <a:sym typeface="Microsoft Yahei"/>
              </a:rPr>
              <a:t>的方式改变</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30229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CPU</a:t>
            </a:r>
            <a:r>
              <a:rPr lang="zh-CN" altLang="en-US" sz="2600">
                <a:solidFill>
                  <a:srgbClr val="000000"/>
                </a:solidFill>
                <a:latin typeface="Microsoft Yahei"/>
                <a:ea typeface="Microsoft Yahei"/>
                <a:sym typeface="Microsoft Yahei"/>
              </a:rPr>
              <a:t>中可以没有</a:t>
            </a:r>
            <a:r>
              <a:rPr lang="en-US" altLang="zh-CN" sz="2600">
                <a:solidFill>
                  <a:srgbClr val="000000"/>
                </a:solidFill>
                <a:latin typeface="Microsoft Yahei"/>
                <a:ea typeface="Microsoft Yahei"/>
                <a:sym typeface="Microsoft Yahei"/>
              </a:rPr>
              <a:t>PC</a:t>
            </a:r>
            <a:endParaRPr lang="zh-CN" altLang="en-US" sz="2600">
              <a:solidFill>
                <a:srgbClr val="000000"/>
              </a:solidFill>
              <a:latin typeface="Microsoft Yahei"/>
              <a:ea typeface="Microsoft Yahei"/>
              <a:sym typeface="Microsoft Yahei"/>
            </a:endParaRP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345337"/>
            <a:ext cx="3332480" cy="175432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a:solidFill>
                  <a:srgbClr val="000000"/>
                </a:solidFill>
                <a:latin typeface="Microsoft Yahei"/>
                <a:ea typeface="Microsoft Yahei"/>
                <a:sym typeface="Microsoft Yahei"/>
              </a:rPr>
              <a:t>ABC</a:t>
            </a:r>
            <a:r>
              <a:rPr lang="zh-CN" altLang="en-US">
                <a:solidFill>
                  <a:srgbClr val="000000"/>
                </a:solidFill>
                <a:latin typeface="Microsoft Yahei"/>
                <a:ea typeface="Microsoft Yahei"/>
                <a:sym typeface="Microsoft Yahei"/>
              </a:rPr>
              <a:t>正确。</a:t>
            </a:r>
            <a:r>
              <a:rPr lang="en-US" altLang="zh-CN">
                <a:solidFill>
                  <a:srgbClr val="000000"/>
                </a:solidFill>
                <a:latin typeface="Microsoft Yahei"/>
                <a:ea typeface="Microsoft Yahei"/>
                <a:sym typeface="Microsoft Yahei"/>
              </a:rPr>
              <a:t>AB</a:t>
            </a:r>
            <a:r>
              <a:rPr lang="zh-CN" altLang="en-US">
                <a:solidFill>
                  <a:srgbClr val="000000"/>
                </a:solidFill>
                <a:latin typeface="Microsoft Yahei"/>
                <a:ea typeface="Microsoft Yahei"/>
                <a:sym typeface="Microsoft Yahei"/>
              </a:rPr>
              <a:t>都对</a:t>
            </a:r>
            <a:r>
              <a:rPr lang="en-US" altLang="zh-CN">
                <a:solidFill>
                  <a:srgbClr val="000000"/>
                </a:solidFill>
                <a:latin typeface="Microsoft Yahei"/>
                <a:ea typeface="Microsoft Yahei"/>
                <a:sym typeface="Microsoft Yahei"/>
              </a:rPr>
              <a:t>,</a:t>
            </a:r>
            <a:r>
              <a:rPr lang="zh-CN" altLang="en-US">
                <a:solidFill>
                  <a:srgbClr val="000000"/>
                </a:solidFill>
                <a:latin typeface="Microsoft Yahei"/>
                <a:ea typeface="Microsoft Yahei"/>
                <a:sym typeface="Microsoft Yahei"/>
              </a:rPr>
              <a:t>先发出正在执行的指令地址</a:t>
            </a:r>
            <a:r>
              <a:rPr lang="en-US" altLang="zh-CN">
                <a:solidFill>
                  <a:srgbClr val="000000"/>
                </a:solidFill>
                <a:latin typeface="Microsoft Yahei"/>
                <a:ea typeface="Microsoft Yahei"/>
                <a:sym typeface="Microsoft Yahei"/>
              </a:rPr>
              <a:t>,</a:t>
            </a:r>
            <a:r>
              <a:rPr lang="zh-CN" altLang="en-US">
                <a:solidFill>
                  <a:srgbClr val="000000"/>
                </a:solidFill>
                <a:latin typeface="Microsoft Yahei"/>
                <a:ea typeface="Microsoft Yahei"/>
                <a:sym typeface="Microsoft Yahei"/>
              </a:rPr>
              <a:t>取指令完成后</a:t>
            </a:r>
            <a:r>
              <a:rPr lang="en-US" altLang="zh-CN">
                <a:solidFill>
                  <a:srgbClr val="000000"/>
                </a:solidFill>
                <a:latin typeface="Microsoft Yahei"/>
                <a:ea typeface="Microsoft Yahei"/>
                <a:sym typeface="Microsoft Yahei"/>
              </a:rPr>
              <a:t>PC</a:t>
            </a:r>
            <a:r>
              <a:rPr lang="zh-CN" altLang="en-US">
                <a:solidFill>
                  <a:srgbClr val="000000"/>
                </a:solidFill>
                <a:latin typeface="Microsoft Yahei"/>
                <a:ea typeface="Microsoft Yahei"/>
                <a:sym typeface="Microsoft Yahei"/>
              </a:rPr>
              <a:t>中会保存下一条指令的地址。</a:t>
            </a:r>
            <a:r>
              <a:rPr lang="en-US" altLang="zh-CN">
                <a:solidFill>
                  <a:srgbClr val="000000"/>
                </a:solidFill>
                <a:latin typeface="Microsoft Yahei"/>
                <a:ea typeface="Microsoft Yahei"/>
                <a:sym typeface="Microsoft Yahei"/>
              </a:rPr>
              <a:t>C</a:t>
            </a:r>
            <a:r>
              <a:rPr lang="zh-CN" altLang="en-US">
                <a:solidFill>
                  <a:srgbClr val="000000"/>
                </a:solidFill>
                <a:latin typeface="Microsoft Yahei"/>
                <a:ea typeface="Microsoft Yahei"/>
                <a:sym typeface="Microsoft Yahei"/>
              </a:rPr>
              <a:t>正确</a:t>
            </a:r>
            <a:r>
              <a:rPr lang="en-US" altLang="zh-CN">
                <a:solidFill>
                  <a:srgbClr val="000000"/>
                </a:solidFill>
                <a:latin typeface="Microsoft Yahei"/>
                <a:ea typeface="Microsoft Yahei"/>
                <a:sym typeface="Microsoft Yahei"/>
              </a:rPr>
              <a:t>,</a:t>
            </a:r>
            <a:r>
              <a:rPr lang="zh-CN" altLang="en-US">
                <a:solidFill>
                  <a:srgbClr val="000000"/>
                </a:solidFill>
                <a:latin typeface="Microsoft Yahei"/>
                <a:ea typeface="Microsoft Yahei"/>
                <a:sym typeface="Microsoft Yahei"/>
              </a:rPr>
              <a:t>转移指令执行时</a:t>
            </a:r>
            <a:r>
              <a:rPr lang="en-US" altLang="zh-CN">
                <a:solidFill>
                  <a:srgbClr val="000000"/>
                </a:solidFill>
                <a:latin typeface="Microsoft Yahei"/>
                <a:ea typeface="Microsoft Yahei"/>
                <a:sym typeface="Microsoft Yahei"/>
              </a:rPr>
              <a:t>,PC+</a:t>
            </a:r>
            <a:r>
              <a:rPr lang="zh-CN" altLang="en-US">
                <a:solidFill>
                  <a:srgbClr val="000000"/>
                </a:solidFill>
                <a:latin typeface="Microsoft Yahei"/>
                <a:ea typeface="Microsoft Yahei"/>
                <a:sym typeface="Microsoft Yahei"/>
              </a:rPr>
              <a:t>的是相对的偏移量或转移目标地址。</a:t>
            </a:r>
            <a:r>
              <a:rPr lang="en-US" altLang="zh-CN">
                <a:solidFill>
                  <a:srgbClr val="000000"/>
                </a:solidFill>
                <a:latin typeface="Microsoft Yahei"/>
                <a:ea typeface="Microsoft Yahei"/>
                <a:sym typeface="Microsoft Yahei"/>
              </a:rPr>
              <a:t>D</a:t>
            </a:r>
            <a:r>
              <a:rPr lang="zh-CN" altLang="en-US">
                <a:solidFill>
                  <a:srgbClr val="000000"/>
                </a:solidFill>
                <a:latin typeface="Microsoft Yahei"/>
                <a:ea typeface="Microsoft Yahei"/>
                <a:sym typeface="Microsoft Yahei"/>
              </a:rPr>
              <a:t>错误</a:t>
            </a:r>
            <a:r>
              <a:rPr lang="en-US" altLang="zh-CN">
                <a:solidFill>
                  <a:srgbClr val="000000"/>
                </a:solidFill>
                <a:latin typeface="Microsoft Yahei"/>
                <a:ea typeface="Microsoft Yahei"/>
                <a:sym typeface="Microsoft Yahei"/>
              </a:rPr>
              <a:t>,CPU</a:t>
            </a:r>
            <a:r>
              <a:rPr lang="zh-CN" altLang="en-US">
                <a:solidFill>
                  <a:srgbClr val="000000"/>
                </a:solidFill>
                <a:latin typeface="Microsoft Yahei"/>
                <a:ea typeface="Microsoft Yahei"/>
                <a:sym typeface="Microsoft Yahei"/>
              </a:rPr>
              <a:t>中必须有</a:t>
            </a:r>
            <a:r>
              <a:rPr lang="en-US" altLang="zh-CN">
                <a:solidFill>
                  <a:srgbClr val="000000"/>
                </a:solidFill>
                <a:latin typeface="Microsoft Yahei"/>
                <a:ea typeface="Microsoft Yahei"/>
                <a:sym typeface="Microsoft Yahei"/>
              </a:rPr>
              <a:t>PC</a:t>
            </a:r>
            <a:r>
              <a:rPr lang="zh-CN" altLang="en-US">
                <a:solidFill>
                  <a:srgbClr val="000000"/>
                </a:solidFill>
                <a:latin typeface="Microsoft Yahei"/>
                <a:ea typeface="Microsoft Yahei"/>
                <a:sym typeface="Microsoft Yahei"/>
              </a:rPr>
              <a:t>。</a:t>
            </a:r>
            <a:endParaRPr lang="zh-CN" altLang="en-US" dirty="0">
              <a:solidFill>
                <a:srgbClr val="000000"/>
              </a:solidFill>
              <a:latin typeface="Microsoft Yahei"/>
              <a:ea typeface="Microsoft Yahei"/>
              <a:sym typeface="Microsoft Yahei"/>
            </a:endParaRP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7555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CPU</a:t>
            </a:r>
            <a:r>
              <a:rPr lang="zh-CN" altLang="en-US" dirty="0"/>
              <a:t>的组成和功能</a:t>
            </a:r>
          </a:p>
          <a:p>
            <a:pPr>
              <a:lnSpc>
                <a:spcPct val="150000"/>
              </a:lnSpc>
            </a:pPr>
            <a:r>
              <a:rPr lang="zh-CN" altLang="en-US" b="1" dirty="0">
                <a:solidFill>
                  <a:srgbClr val="C00000"/>
                </a:solidFill>
              </a:rPr>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50000"/>
              </a:lnSpc>
            </a:pPr>
            <a:r>
              <a:rPr lang="en-US" altLang="zh-CN" dirty="0"/>
              <a:t>MIPS</a:t>
            </a:r>
            <a:r>
              <a:rPr lang="zh-CN" altLang="en-US" dirty="0"/>
              <a:t>多周期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47759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   </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数据流</a:t>
            </a:r>
            <a:r>
              <a:rPr lang="en-US" altLang="zh-CN" b="1" dirty="0">
                <a:cs typeface="Segoe UI Black" panose="020B0A02040204020203" pitchFamily="34" charset="0"/>
                <a:sym typeface="Arial" panose="020B0604020202020204" pitchFamily="34" charset="0"/>
              </a:rPr>
              <a:t>)</a:t>
            </a:r>
            <a:endParaRPr lang="zh-CN" altLang="en-US"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通路的建立由</a:t>
            </a:r>
            <a:r>
              <a:rPr lang="zh-CN" altLang="en-US" sz="2600" dirty="0">
                <a:solidFill>
                  <a:schemeClr val="accent5"/>
                </a:solidFill>
                <a:cs typeface="Segoe UI Black" panose="020B0A02040204020203" pitchFamily="34" charset="0"/>
                <a:sym typeface="Arial" panose="020B0604020202020204" pitchFamily="34" charset="0"/>
              </a:rPr>
              <a:t>控制信号</a:t>
            </a:r>
            <a:r>
              <a:rPr lang="zh-CN" altLang="en-US" sz="2600" dirty="0">
                <a:cs typeface="Segoe UI Black" panose="020B0A02040204020203" pitchFamily="34" charset="0"/>
                <a:sym typeface="Arial" panose="020B0604020202020204" pitchFamily="34" charset="0"/>
              </a:rPr>
              <a:t>控制，受</a:t>
            </a:r>
            <a:r>
              <a:rPr lang="zh-CN" altLang="en-US" sz="2600" dirty="0">
                <a:solidFill>
                  <a:schemeClr val="accent5"/>
                </a:solidFill>
                <a:cs typeface="Segoe UI Black" panose="020B0A02040204020203" pitchFamily="34" charset="0"/>
                <a:sym typeface="Arial" panose="020B0604020202020204" pitchFamily="34" charset="0"/>
              </a:rPr>
              <a:t>时钟驱动   </a:t>
            </a:r>
            <a:r>
              <a:rPr lang="zh-CN" altLang="en-US" sz="2600" b="1" dirty="0">
                <a:solidFill>
                  <a:schemeClr val="accent5"/>
                </a:solidFill>
                <a:cs typeface="Segoe UI Black" panose="020B0A02040204020203" pitchFamily="34" charset="0"/>
                <a:sym typeface="Arial" panose="020B0604020202020204" pitchFamily="34" charset="0"/>
              </a:rPr>
              <a:t>（控制流）</a:t>
            </a:r>
            <a:endParaRPr lang="zh-CN" altLang="en-US" sz="26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1963" lvl="1" indent="-325103">
              <a:lnSpc>
                <a:spcPct val="150000"/>
              </a:lnSpc>
              <a:spcBef>
                <a:spcPts val="569"/>
              </a:spcBef>
              <a:spcAft>
                <a:spcPts val="569"/>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分类：</a:t>
            </a:r>
            <a:r>
              <a:rPr lang="zh-CN" altLang="en-US" sz="2600" dirty="0">
                <a:solidFill>
                  <a:schemeClr val="accent5"/>
                </a:solidFill>
                <a:cs typeface="Segoe UI Black" panose="020B0A02040204020203" pitchFamily="34" charset="0"/>
                <a:sym typeface="Arial" panose="020B0604020202020204" pitchFamily="34" charset="0"/>
              </a:rPr>
              <a:t>共享通路（总线）</a:t>
            </a:r>
            <a:r>
              <a:rPr lang="zh-CN" altLang="en-US" sz="2600" dirty="0">
                <a:cs typeface="Segoe UI Black" panose="020B0A02040204020203" pitchFamily="34" charset="0"/>
                <a:sym typeface="Arial" panose="020B0604020202020204" pitchFamily="34" charset="0"/>
              </a:rPr>
              <a:t>、</a:t>
            </a:r>
            <a:r>
              <a:rPr lang="zh-CN" altLang="en-US" sz="2600" dirty="0">
                <a:solidFill>
                  <a:schemeClr val="accent5"/>
                </a:solidFill>
                <a:cs typeface="Segoe UI Black" panose="020B0A02040204020203" pitchFamily="34" charset="0"/>
                <a:sym typeface="Arial" panose="020B0604020202020204" pitchFamily="34" charset="0"/>
              </a:rPr>
              <a:t>专用通路</a:t>
            </a: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600" dirty="0">
                <a:cs typeface="Segoe UI Black" panose="020B0A02040204020203" pitchFamily="34" charset="0"/>
                <a:sym typeface="Arial" panose="020B0604020202020204" pitchFamily="34" charset="0"/>
              </a:rPr>
              <a:t>微操作控制信号的时序安排</a:t>
            </a:r>
          </a:p>
          <a:p>
            <a:endParaRPr lang="zh-CN" altLang="en-US" dirty="0"/>
          </a:p>
        </p:txBody>
      </p:sp>
    </p:spTree>
    <p:extLst>
      <p:ext uri="{BB962C8B-B14F-4D97-AF65-F5344CB8AC3E}">
        <p14:creationId xmlns:p14="http://schemas.microsoft.com/office/powerpoint/2010/main" val="397526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7" dirty="0"/>
                <a:t>EN</a:t>
              </a:r>
              <a:endParaRPr lang="zh-CN" altLang="en-US" sz="1707"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7"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7"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262158" cy="500906"/>
          </a:xfrm>
          <a:prstGeom prst="rect">
            <a:avLst/>
          </a:prstGeom>
          <a:noFill/>
        </p:spPr>
        <p:txBody>
          <a:bodyPr wrap="none" rtlCol="0">
            <a:spAutoFit/>
          </a:bodyPr>
          <a:lstStyle/>
          <a:p>
            <a:r>
              <a:rPr lang="en-US" altLang="zh-CN" sz="2655" dirty="0" err="1">
                <a:latin typeface="Segoe UI Black" panose="020B0A02040204020203" pitchFamily="34" charset="0"/>
                <a:ea typeface="Segoe UI Black" panose="020B0A02040204020203" pitchFamily="34" charset="0"/>
                <a:cs typeface="Segoe UI Black" panose="020B0A02040204020203" pitchFamily="34" charset="0"/>
              </a:rPr>
              <a:t>Func</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 (A)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总线</a:t>
                  </a:r>
                  <a:endParaRPr lang="en-US" altLang="zh-CN" sz="1707"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7" b="1" kern="0" dirty="0">
                <a:latin typeface="微软雅黑" panose="020B0503020204020204" pitchFamily="34" charset="-122"/>
                <a:ea typeface="微软雅黑" panose="020B0503020204020204" pitchFamily="34" charset="-122"/>
              </a:rPr>
              <a:t>组合逻辑</a:t>
            </a:r>
            <a:endParaRPr lang="en-US" altLang="zh-CN" sz="1707" b="1" kern="0" dirty="0">
              <a:latin typeface="微软雅黑" panose="020B0503020204020204" pitchFamily="34" charset="-122"/>
              <a:ea typeface="微软雅黑" panose="020B0503020204020204" pitchFamily="34" charset="-122"/>
            </a:endParaRPr>
          </a:p>
          <a:p>
            <a:pPr algn="ctr"/>
            <a:r>
              <a:rPr lang="en-US" altLang="zh-CN" sz="1707" b="1" kern="0" dirty="0" err="1">
                <a:latin typeface="微软雅黑" panose="020B0503020204020204" pitchFamily="34" charset="-122"/>
                <a:ea typeface="微软雅黑" panose="020B0503020204020204" pitchFamily="34" charset="-122"/>
              </a:rPr>
              <a:t>Func</a:t>
            </a:r>
            <a:endParaRPr lang="en-US" altLang="zh-CN" sz="1707"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7" dirty="0"/>
              <a:t>EN</a:t>
            </a:r>
            <a:endParaRPr lang="zh-CN" altLang="en-US" sz="1707"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7"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7"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7"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等线" panose="020F0502020204030204"/>
                        <a:ea typeface="等线" panose="02010600030101010101" pitchFamily="2"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7" i="1">
                        <a:solidFill>
                          <a:srgbClr val="000000"/>
                        </a:solidFill>
                        <a:latin typeface="Arial" pitchFamily="34" charset="0"/>
                        <a:ea typeface="华文细黑"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7"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7"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7"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a:extLst>
                    <a:ext uri="{FF2B5EF4-FFF2-40B4-BE49-F238E27FC236}">
                      <a16:creationId xmlns:a16="http://schemas.microsoft.com/office/drawing/2014/main" id="{F7E6437E-CD06-45C0-A9F0-9FB38512790A}"/>
                    </a:ext>
                  </a:extLst>
                </p:cNvPr>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bg2">
                        <a:lumMod val="75000"/>
                      </a:schemeClr>
                    </a:solidFill>
                  </a:endParaRPr>
                </a:p>
              </p:txBody>
            </p:sp>
            <p:sp>
              <p:nvSpPr>
                <p:cNvPr id="118" name="矩形 117">
                  <a:extLst>
                    <a:ext uri="{FF2B5EF4-FFF2-40B4-BE49-F238E27FC236}">
                      <a16:creationId xmlns:a16="http://schemas.microsoft.com/office/drawing/2014/main" id="{CF41F216-AFB6-4A00-9021-A79FAADE4749}"/>
                    </a:ext>
                  </a:extLst>
                </p:cNvPr>
                <p:cNvSpPr/>
                <p:nvPr/>
              </p:nvSpPr>
              <p:spPr>
                <a:xfrm rot="16200000">
                  <a:off x="10437745" y="5760383"/>
                  <a:ext cx="559950"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7"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7"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7"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7"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7"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42" name="Picture 250" descr="j0312558">
            <a:extLst>
              <a:ext uri="{FF2B5EF4-FFF2-40B4-BE49-F238E27FC236}">
                <a16:creationId xmlns:a16="http://schemas.microsoft.com/office/drawing/2014/main" id="{11A9311B-60A8-4A3F-9AE7-DE951EB9D0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77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grpSp>
        <p:nvGrpSpPr>
          <p:cNvPr id="47" name="组合 46">
            <a:extLst>
              <a:ext uri="{FF2B5EF4-FFF2-40B4-BE49-F238E27FC236}">
                <a16:creationId xmlns:a16="http://schemas.microsoft.com/office/drawing/2014/main" id="{82B5E357-11A3-4684-98ED-EF2D8AA6724B}"/>
              </a:ext>
            </a:extLst>
          </p:cNvPr>
          <p:cNvGrpSpPr/>
          <p:nvPr/>
        </p:nvGrpSpPr>
        <p:grpSpPr>
          <a:xfrm>
            <a:off x="1806981" y="2026296"/>
            <a:ext cx="9306149" cy="3928851"/>
            <a:chOff x="1905800" y="2136911"/>
            <a:chExt cx="9815079" cy="4143710"/>
          </a:xfrm>
        </p:grpSpPr>
        <p:cxnSp>
          <p:nvCxnSpPr>
            <p:cNvPr id="48" name="直接箭头连接符 47">
              <a:extLst>
                <a:ext uri="{FF2B5EF4-FFF2-40B4-BE49-F238E27FC236}">
                  <a16:creationId xmlns:a16="http://schemas.microsoft.com/office/drawing/2014/main" id="{CAB2B763-FCAF-4AB4-BCF3-26C15A1154CB}"/>
                </a:ext>
              </a:extLst>
            </p:cNvPr>
            <p:cNvCxnSpPr/>
            <p:nvPr/>
          </p:nvCxnSpPr>
          <p:spPr>
            <a:xfrm flipV="1">
              <a:off x="3788645" y="3762246"/>
              <a:ext cx="0" cy="699347"/>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9592087-0467-415E-9F44-AF047FBAE7D2}"/>
                </a:ext>
              </a:extLst>
            </p:cNvPr>
            <p:cNvSpPr>
              <a:spLocks/>
            </p:cNvSpPr>
            <p:nvPr/>
          </p:nvSpPr>
          <p:spPr>
            <a:xfrm>
              <a:off x="8730233" y="3040261"/>
              <a:ext cx="1728192" cy="1443970"/>
            </a:xfrm>
            <a:prstGeom prst="rect">
              <a:avLst/>
            </a:prstGeom>
            <a:solidFill>
              <a:srgbClr val="FFCCFF"/>
            </a:solidFill>
            <a:ln w="38100">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50" name="组合 49">
              <a:extLst>
                <a:ext uri="{FF2B5EF4-FFF2-40B4-BE49-F238E27FC236}">
                  <a16:creationId xmlns:a16="http://schemas.microsoft.com/office/drawing/2014/main" id="{5C715975-2712-4F29-B6E1-29F7FFE4EDB5}"/>
                </a:ext>
              </a:extLst>
            </p:cNvPr>
            <p:cNvGrpSpPr/>
            <p:nvPr/>
          </p:nvGrpSpPr>
          <p:grpSpPr>
            <a:xfrm>
              <a:off x="3240690" y="4509246"/>
              <a:ext cx="1033442" cy="626592"/>
              <a:chOff x="2828975" y="4455551"/>
              <a:chExt cx="1495040" cy="626592"/>
            </a:xfrm>
            <a:solidFill>
              <a:schemeClr val="accent1">
                <a:lumMod val="40000"/>
                <a:lumOff val="60000"/>
              </a:schemeClr>
            </a:solidFill>
          </p:grpSpPr>
          <p:sp>
            <p:nvSpPr>
              <p:cNvPr id="126" name="矩形 125">
                <a:extLst>
                  <a:ext uri="{FF2B5EF4-FFF2-40B4-BE49-F238E27FC236}">
                    <a16:creationId xmlns:a16="http://schemas.microsoft.com/office/drawing/2014/main" id="{3A18A379-5DE3-46D9-A42A-93DB6C732686}"/>
                  </a:ext>
                </a:extLst>
              </p:cNvPr>
              <p:cNvSpPr/>
              <p:nvPr/>
            </p:nvSpPr>
            <p:spPr>
              <a:xfrm>
                <a:off x="2828975" y="4455551"/>
                <a:ext cx="1495040" cy="626592"/>
              </a:xfrm>
              <a:prstGeom prst="rect">
                <a:avLst/>
              </a:prstGeom>
              <a:solidFill>
                <a:srgbClr val="FFD966"/>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7" name="等腰三角形 126">
                <a:extLst>
                  <a:ext uri="{FF2B5EF4-FFF2-40B4-BE49-F238E27FC236}">
                    <a16:creationId xmlns:a16="http://schemas.microsoft.com/office/drawing/2014/main" id="{2FBF5B83-1BDF-4927-AFA7-95FA18DFA81F}"/>
                  </a:ext>
                </a:extLst>
              </p:cNvPr>
              <p:cNvSpPr/>
              <p:nvPr/>
            </p:nvSpPr>
            <p:spPr>
              <a:xfrm rot="5400000">
                <a:off x="2796534" y="4677629"/>
                <a:ext cx="247318" cy="182436"/>
              </a:xfrm>
              <a:prstGeom prst="triangle">
                <a:avLst>
                  <a:gd name="adj" fmla="val 50001"/>
                </a:avLst>
              </a:prstGeom>
              <a:solidFill>
                <a:srgbClr val="FFD966"/>
              </a:solidFill>
              <a:ln w="31750" cap="flat" cmpd="sng" algn="ctr">
                <a:solidFill>
                  <a:schemeClr val="bg2">
                    <a:lumMod val="50000"/>
                  </a:schemeClr>
                </a:solidFill>
                <a:prstDash val="solid"/>
              </a:ln>
              <a:effectLst/>
            </p:spPr>
            <p:txBody>
              <a:bodyPr rtlCol="0" anchor="ctr"/>
              <a:lstStyle/>
              <a:p>
                <a:pPr algn="ctr" defTabSz="914277"/>
                <a:endParaRPr lang="zh-CN" altLang="en-US" sz="1896"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1" name="直接箭头连接符 50">
              <a:extLst>
                <a:ext uri="{FF2B5EF4-FFF2-40B4-BE49-F238E27FC236}">
                  <a16:creationId xmlns:a16="http://schemas.microsoft.com/office/drawing/2014/main" id="{6F27863C-4560-474C-AD0F-803F59A34CDF}"/>
                </a:ext>
              </a:extLst>
            </p:cNvPr>
            <p:cNvCxnSpPr/>
            <p:nvPr/>
          </p:nvCxnSpPr>
          <p:spPr>
            <a:xfrm>
              <a:off x="2822947"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grpSp>
          <p:nvGrpSpPr>
            <p:cNvPr id="96" name="组合 95">
              <a:extLst>
                <a:ext uri="{FF2B5EF4-FFF2-40B4-BE49-F238E27FC236}">
                  <a16:creationId xmlns:a16="http://schemas.microsoft.com/office/drawing/2014/main" id="{01149617-97AB-4F24-9939-738827918E37}"/>
                </a:ext>
              </a:extLst>
            </p:cNvPr>
            <p:cNvGrpSpPr/>
            <p:nvPr/>
          </p:nvGrpSpPr>
          <p:grpSpPr>
            <a:xfrm>
              <a:off x="4244051" y="3728563"/>
              <a:ext cx="4836613" cy="1093979"/>
              <a:chOff x="4244051" y="3728563"/>
              <a:chExt cx="4836613" cy="1093979"/>
            </a:xfrm>
          </p:grpSpPr>
          <p:cxnSp>
            <p:nvCxnSpPr>
              <p:cNvPr id="122" name="直接箭头连接符 121">
                <a:extLst>
                  <a:ext uri="{FF2B5EF4-FFF2-40B4-BE49-F238E27FC236}">
                    <a16:creationId xmlns:a16="http://schemas.microsoft.com/office/drawing/2014/main" id="{8FA83534-3EE9-46ED-B81B-4F77F54352F4}"/>
                  </a:ext>
                </a:extLst>
              </p:cNvPr>
              <p:cNvCxnSpPr/>
              <p:nvPr/>
            </p:nvCxnSpPr>
            <p:spPr>
              <a:xfrm flipH="1">
                <a:off x="4274132"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3" name="Text Box 49">
                <a:extLst>
                  <a:ext uri="{FF2B5EF4-FFF2-40B4-BE49-F238E27FC236}">
                    <a16:creationId xmlns:a16="http://schemas.microsoft.com/office/drawing/2014/main" id="{207B297F-5DAD-48C6-8683-84B9419A709A}"/>
                  </a:ext>
                </a:extLst>
              </p:cNvPr>
              <p:cNvSpPr txBox="1">
                <a:spLocks noChangeArrowheads="1"/>
              </p:cNvSpPr>
              <p:nvPr/>
            </p:nvSpPr>
            <p:spPr bwMode="auto">
              <a:xfrm>
                <a:off x="4244051" y="438700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49">
                <a:extLst>
                  <a:ext uri="{FF2B5EF4-FFF2-40B4-BE49-F238E27FC236}">
                    <a16:creationId xmlns:a16="http://schemas.microsoft.com/office/drawing/2014/main" id="{C7DB5D14-0849-4847-9412-1EE10A03732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5" name="直接箭头连接符 124">
                <a:extLst>
                  <a:ext uri="{FF2B5EF4-FFF2-40B4-BE49-F238E27FC236}">
                    <a16:creationId xmlns:a16="http://schemas.microsoft.com/office/drawing/2014/main" id="{A5070A1A-27D0-444F-8296-CD15FB049E38}"/>
                  </a:ext>
                </a:extLst>
              </p:cNvPr>
              <p:cNvCxnSpPr/>
              <p:nvPr/>
            </p:nvCxnSpPr>
            <p:spPr>
              <a:xfrm>
                <a:off x="8054483" y="3728563"/>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grpSp>
        <p:cxnSp>
          <p:nvCxnSpPr>
            <p:cNvPr id="97" name="直接箭头连接符 96">
              <a:extLst>
                <a:ext uri="{FF2B5EF4-FFF2-40B4-BE49-F238E27FC236}">
                  <a16:creationId xmlns:a16="http://schemas.microsoft.com/office/drawing/2014/main" id="{BBCC1020-0B36-46EA-B709-37BFDFB3818D}"/>
                </a:ext>
              </a:extLst>
            </p:cNvPr>
            <p:cNvCxnSpPr/>
            <p:nvPr/>
          </p:nvCxnSpPr>
          <p:spPr>
            <a:xfrm flipH="1">
              <a:off x="10458425" y="3735471"/>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8" name="Text Box 49">
              <a:extLst>
                <a:ext uri="{FF2B5EF4-FFF2-40B4-BE49-F238E27FC236}">
                  <a16:creationId xmlns:a16="http://schemas.microsoft.com/office/drawing/2014/main" id="{6B61A374-5DF0-40DB-B072-D25E17392C5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a:extLst>
                <a:ext uri="{FF2B5EF4-FFF2-40B4-BE49-F238E27FC236}">
                  <a16:creationId xmlns:a16="http://schemas.microsoft.com/office/drawing/2014/main" id="{4623136B-8A3D-4131-9513-CCDC9B33FC66}"/>
                </a:ext>
              </a:extLst>
            </p:cNvPr>
            <p:cNvCxnSpPr/>
            <p:nvPr/>
          </p:nvCxnSpPr>
          <p:spPr>
            <a:xfrm flipH="1">
              <a:off x="6747600" y="48135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 name="Text Box 49">
              <a:extLst>
                <a:ext uri="{FF2B5EF4-FFF2-40B4-BE49-F238E27FC236}">
                  <a16:creationId xmlns:a16="http://schemas.microsoft.com/office/drawing/2014/main" id="{104E10CB-E941-483B-A7DC-C4AD58B85A72}"/>
                </a:ext>
              </a:extLst>
            </p:cNvPr>
            <p:cNvSpPr txBox="1">
              <a:spLocks noChangeArrowheads="1"/>
            </p:cNvSpPr>
            <p:nvPr/>
          </p:nvSpPr>
          <p:spPr bwMode="auto">
            <a:xfrm>
              <a:off x="6717519" y="4378024"/>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a:extLst>
                <a:ext uri="{FF2B5EF4-FFF2-40B4-BE49-F238E27FC236}">
                  <a16:creationId xmlns:a16="http://schemas.microsoft.com/office/drawing/2014/main" id="{5CF138FC-54D8-4661-AE71-4716A70D7E33}"/>
                </a:ext>
              </a:extLst>
            </p:cNvPr>
            <p:cNvCxnSpPr/>
            <p:nvPr/>
          </p:nvCxnSpPr>
          <p:spPr>
            <a:xfrm>
              <a:off x="5296415"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03" name="直接箭头连接符 102">
              <a:extLst>
                <a:ext uri="{FF2B5EF4-FFF2-40B4-BE49-F238E27FC236}">
                  <a16:creationId xmlns:a16="http://schemas.microsoft.com/office/drawing/2014/main" id="{19BCEE7F-76CA-4781-B2EF-049358446991}"/>
                </a:ext>
              </a:extLst>
            </p:cNvPr>
            <p:cNvCxnSpPr/>
            <p:nvPr/>
          </p:nvCxnSpPr>
          <p:spPr>
            <a:xfrm flipV="1">
              <a:off x="6262113" y="5126857"/>
              <a:ext cx="0" cy="110199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BC1C0253-3E7A-41A7-83AF-36E92CC357DE}"/>
                </a:ext>
              </a:extLst>
            </p:cNvPr>
            <p:cNvCxnSpPr/>
            <p:nvPr/>
          </p:nvCxnSpPr>
          <p:spPr>
            <a:xfrm flipV="1">
              <a:off x="6262113" y="3753265"/>
              <a:ext cx="0" cy="789788"/>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8539CB33-2C20-4EC8-A02D-C93F421C32E7}"/>
                </a:ext>
              </a:extLst>
            </p:cNvPr>
            <p:cNvGrpSpPr/>
            <p:nvPr/>
          </p:nvGrpSpPr>
          <p:grpSpPr>
            <a:xfrm>
              <a:off x="2457609" y="2136911"/>
              <a:ext cx="2492274" cy="4079016"/>
              <a:chOff x="2374973" y="2136912"/>
              <a:chExt cx="2434291" cy="3984118"/>
            </a:xfrm>
            <a:effectLst>
              <a:outerShdw blurRad="50800" dist="38100" dir="5400000" algn="t" rotWithShape="0">
                <a:prstClr val="black">
                  <a:alpha val="40000"/>
                </a:prstClr>
              </a:outerShdw>
            </a:effectLst>
          </p:grpSpPr>
          <p:cxnSp>
            <p:nvCxnSpPr>
              <p:cNvPr id="119" name="直接连接符 118">
                <a:extLst>
                  <a:ext uri="{FF2B5EF4-FFF2-40B4-BE49-F238E27FC236}">
                    <a16:creationId xmlns:a16="http://schemas.microsoft.com/office/drawing/2014/main" id="{EFF7D69E-25AE-414A-9D56-D306D3D5AA17}"/>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24CBAA2-CC6D-4E83-BCD7-C20E104906C3}"/>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079AA639-FA24-4D1C-8E5C-9CEE6BC5E3BD}"/>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06" name="任意多边形 86">
              <a:extLst>
                <a:ext uri="{FF2B5EF4-FFF2-40B4-BE49-F238E27FC236}">
                  <a16:creationId xmlns:a16="http://schemas.microsoft.com/office/drawing/2014/main" id="{4D201533-1F88-4B58-A082-6347D27CE1D9}"/>
                </a:ext>
              </a:extLst>
            </p:cNvPr>
            <p:cNvSpPr/>
            <p:nvPr/>
          </p:nvSpPr>
          <p:spPr>
            <a:xfrm>
              <a:off x="3300189" y="2617455"/>
              <a:ext cx="3372939" cy="1133644"/>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07" name="矩形 106">
              <a:extLst>
                <a:ext uri="{FF2B5EF4-FFF2-40B4-BE49-F238E27FC236}">
                  <a16:creationId xmlns:a16="http://schemas.microsoft.com/office/drawing/2014/main" id="{191F6C60-1921-43DC-8458-EFE15F5CD48E}"/>
                </a:ext>
              </a:extLst>
            </p:cNvPr>
            <p:cNvSpPr/>
            <p:nvPr/>
          </p:nvSpPr>
          <p:spPr>
            <a:xfrm>
              <a:off x="5714158" y="4500264"/>
              <a:ext cx="1033442" cy="626592"/>
            </a:xfrm>
            <a:prstGeom prst="rect">
              <a:avLst/>
            </a:prstGeom>
            <a:solidFill>
              <a:srgbClr val="FFFF00"/>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08" name="等腰三角形 107">
              <a:extLst>
                <a:ext uri="{FF2B5EF4-FFF2-40B4-BE49-F238E27FC236}">
                  <a16:creationId xmlns:a16="http://schemas.microsoft.com/office/drawing/2014/main" id="{6B373573-C61B-4A10-A3E7-2498E672911F}"/>
                </a:ext>
              </a:extLst>
            </p:cNvPr>
            <p:cNvSpPr/>
            <p:nvPr/>
          </p:nvSpPr>
          <p:spPr>
            <a:xfrm rot="5400000">
              <a:off x="5653553" y="4750506"/>
              <a:ext cx="247318" cy="126108"/>
            </a:xfrm>
            <a:prstGeom prst="triangle">
              <a:avLst>
                <a:gd name="adj" fmla="val 50001"/>
              </a:avLst>
            </a:prstGeom>
            <a:solidFill>
              <a:srgbClr val="FFFF00"/>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09" name="等腰三角形 108">
              <a:extLst>
                <a:ext uri="{FF2B5EF4-FFF2-40B4-BE49-F238E27FC236}">
                  <a16:creationId xmlns:a16="http://schemas.microsoft.com/office/drawing/2014/main" id="{49AB2D97-7AE8-4F2D-B030-E46ADC326385}"/>
                </a:ext>
              </a:extLst>
            </p:cNvPr>
            <p:cNvSpPr/>
            <p:nvPr/>
          </p:nvSpPr>
          <p:spPr>
            <a:xfrm rot="10800000">
              <a:off x="9470670" y="3040261"/>
              <a:ext cx="247318" cy="126108"/>
            </a:xfrm>
            <a:prstGeom prst="triangle">
              <a:avLst>
                <a:gd name="adj" fmla="val 50001"/>
              </a:avLst>
            </a:prstGeom>
            <a:solidFill>
              <a:srgbClr val="FFCCFF"/>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cxnSp>
          <p:nvCxnSpPr>
            <p:cNvPr id="111" name="直接箭头连接符 110">
              <a:extLst>
                <a:ext uri="{FF2B5EF4-FFF2-40B4-BE49-F238E27FC236}">
                  <a16:creationId xmlns:a16="http://schemas.microsoft.com/office/drawing/2014/main" id="{AD663717-627C-4029-A00E-082D8854ABE5}"/>
                </a:ext>
              </a:extLst>
            </p:cNvPr>
            <p:cNvCxnSpPr/>
            <p:nvPr/>
          </p:nvCxnSpPr>
          <p:spPr>
            <a:xfrm>
              <a:off x="9594329" y="2717156"/>
              <a:ext cx="0" cy="330509"/>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12" name="文本框 111">
              <a:extLst>
                <a:ext uri="{FF2B5EF4-FFF2-40B4-BE49-F238E27FC236}">
                  <a16:creationId xmlns:a16="http://schemas.microsoft.com/office/drawing/2014/main" id="{F95B659E-44BC-462A-867B-8498858816B6}"/>
                </a:ext>
              </a:extLst>
            </p:cNvPr>
            <p:cNvSpPr txBox="1"/>
            <p:nvPr/>
          </p:nvSpPr>
          <p:spPr>
            <a:xfrm>
              <a:off x="7671916" y="5705630"/>
              <a:ext cx="568403" cy="528299"/>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13" name="直接箭头连接符 112">
              <a:extLst>
                <a:ext uri="{FF2B5EF4-FFF2-40B4-BE49-F238E27FC236}">
                  <a16:creationId xmlns:a16="http://schemas.microsoft.com/office/drawing/2014/main" id="{E8990FCA-571C-44E9-A611-D60D7877B897}"/>
                </a:ext>
              </a:extLst>
            </p:cNvPr>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0C3321B-7831-42A0-897D-BBAB57F98419}"/>
                </a:ext>
              </a:extLst>
            </p:cNvPr>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99DBB3B6-B17F-4273-BE32-0E32D70A99B2}"/>
                </a:ext>
              </a:extLst>
            </p:cNvPr>
            <p:cNvCxnSpPr/>
            <p:nvPr/>
          </p:nvCxnSpPr>
          <p:spPr>
            <a:xfrm flipV="1">
              <a:off x="3788645" y="5135839"/>
              <a:ext cx="0" cy="1093011"/>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85FB5CBC-8881-4F43-A686-0372EF56A412}"/>
                </a:ext>
              </a:extLst>
            </p:cNvPr>
            <p:cNvCxnSpPr/>
            <p:nvPr/>
          </p:nvCxnSpPr>
          <p:spPr>
            <a:xfrm flipH="1">
              <a:off x="5997378" y="30402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17" name="Text Box 49">
              <a:extLst>
                <a:ext uri="{FF2B5EF4-FFF2-40B4-BE49-F238E27FC236}">
                  <a16:creationId xmlns:a16="http://schemas.microsoft.com/office/drawing/2014/main" id="{EBF7FDF8-0335-4FF0-A993-85E67FF24AEC}"/>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8" name="直接箭头连接符 117">
              <a:extLst>
                <a:ext uri="{FF2B5EF4-FFF2-40B4-BE49-F238E27FC236}">
                  <a16:creationId xmlns:a16="http://schemas.microsoft.com/office/drawing/2014/main" id="{9C2CD504-297E-45C8-98CC-AD9BD332A0F8}"/>
                </a:ext>
              </a:extLst>
            </p:cNvPr>
            <p:cNvCxnSpPr/>
            <p:nvPr/>
          </p:nvCxnSpPr>
          <p:spPr>
            <a:xfrm>
              <a:off x="1905800" y="6280621"/>
              <a:ext cx="8712626"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cxnSp>
        <p:nvCxnSpPr>
          <p:cNvPr id="128" name="直接箭头连接符 127">
            <a:extLst>
              <a:ext uri="{FF2B5EF4-FFF2-40B4-BE49-F238E27FC236}">
                <a16:creationId xmlns:a16="http://schemas.microsoft.com/office/drawing/2014/main" id="{1DBB49BE-D9FA-4557-8C08-019E1F246840}"/>
              </a:ext>
            </a:extLst>
          </p:cNvPr>
          <p:cNvCxnSpPr/>
          <p:nvPr/>
        </p:nvCxnSpPr>
        <p:spPr>
          <a:xfrm flipV="1">
            <a:off x="3592197" y="3612536"/>
            <a:ext cx="0" cy="663085"/>
          </a:xfrm>
          <a:prstGeom prst="straightConnector1">
            <a:avLst/>
          </a:prstGeom>
          <a:ln w="92075" cap="sq">
            <a:solidFill>
              <a:srgbClr val="00B0F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29C7B8F-D678-4F3B-A837-C08AEC2085A0}"/>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34" name="Text Box 49">
            <a:extLst>
              <a:ext uri="{FF2B5EF4-FFF2-40B4-BE49-F238E27FC236}">
                <a16:creationId xmlns:a16="http://schemas.microsoft.com/office/drawing/2014/main" id="{F153BDE5-A54C-4598-912D-91CC6229F2FB}"/>
              </a:ext>
            </a:extLst>
          </p:cNvPr>
          <p:cNvSpPr txBox="1">
            <a:spLocks noChangeArrowheads="1"/>
          </p:cNvSpPr>
          <p:nvPr/>
        </p:nvSpPr>
        <p:spPr bwMode="auto">
          <a:xfrm>
            <a:off x="2494901" y="4597593"/>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5" name="组合 134">
            <a:extLst>
              <a:ext uri="{FF2B5EF4-FFF2-40B4-BE49-F238E27FC236}">
                <a16:creationId xmlns:a16="http://schemas.microsoft.com/office/drawing/2014/main" id="{D5CF7694-270D-416C-9A6B-C0D2AF9391DB}"/>
              </a:ext>
            </a:extLst>
          </p:cNvPr>
          <p:cNvGrpSpPr/>
          <p:nvPr/>
        </p:nvGrpSpPr>
        <p:grpSpPr>
          <a:xfrm>
            <a:off x="4022459" y="4160681"/>
            <a:ext cx="1196993" cy="312944"/>
            <a:chOff x="4184784" y="4771419"/>
            <a:chExt cx="1262454" cy="330058"/>
          </a:xfrm>
        </p:grpSpPr>
        <p:cxnSp>
          <p:nvCxnSpPr>
            <p:cNvPr id="136" name="直接箭头连接符 135">
              <a:extLst>
                <a:ext uri="{FF2B5EF4-FFF2-40B4-BE49-F238E27FC236}">
                  <a16:creationId xmlns:a16="http://schemas.microsoft.com/office/drawing/2014/main" id="{5C5AAA72-FCB1-4575-A5CA-4480BFF9AA7C}"/>
                </a:ext>
              </a:extLst>
            </p:cNvPr>
            <p:cNvCxnSpPr/>
            <p:nvPr/>
          </p:nvCxnSpPr>
          <p:spPr>
            <a:xfrm flipH="1">
              <a:off x="4274132" y="4822542"/>
              <a:ext cx="675750" cy="0"/>
            </a:xfrm>
            <a:prstGeom prst="straightConnector1">
              <a:avLst/>
            </a:prstGeom>
            <a:noFill/>
            <a:ln w="38100">
              <a:noFill/>
              <a:round/>
              <a:headEnd w="lg" len="lg"/>
              <a:tailEnd type="stealth" w="lg" len="lg"/>
            </a:ln>
            <a:extLst>
              <a:ext uri="{909E8E84-426E-40DD-AFC4-6F175D3DCCD1}">
                <a14:hiddenFill xmlns:a14="http://schemas.microsoft.com/office/drawing/2010/main">
                  <a:noFill/>
                </a14:hiddenFill>
              </a:ext>
            </a:extLst>
          </p:spPr>
        </p:cxnSp>
        <p:sp>
          <p:nvSpPr>
            <p:cNvPr id="137" name="Text Box 49">
              <a:extLst>
                <a:ext uri="{FF2B5EF4-FFF2-40B4-BE49-F238E27FC236}">
                  <a16:creationId xmlns:a16="http://schemas.microsoft.com/office/drawing/2014/main" id="{DBA5EFBD-27A9-45D3-AC0A-941D358C8674}"/>
                </a:ext>
              </a:extLst>
            </p:cNvPr>
            <p:cNvSpPr txBox="1">
              <a:spLocks noChangeArrowheads="1"/>
            </p:cNvSpPr>
            <p:nvPr/>
          </p:nvSpPr>
          <p:spPr bwMode="auto">
            <a:xfrm>
              <a:off x="4184784" y="4771419"/>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1FF580D1-8BF1-4DEA-9A9E-7D027AA3D5C1}"/>
              </a:ext>
            </a:extLst>
          </p:cNvPr>
          <p:cNvGrpSpPr/>
          <p:nvPr/>
        </p:nvGrpSpPr>
        <p:grpSpPr>
          <a:xfrm>
            <a:off x="7414983" y="3535418"/>
            <a:ext cx="1196993" cy="373096"/>
            <a:chOff x="7818210" y="3728563"/>
            <a:chExt cx="1262454" cy="393500"/>
          </a:xfrm>
        </p:grpSpPr>
        <p:sp>
          <p:nvSpPr>
            <p:cNvPr id="139" name="Text Box 49">
              <a:extLst>
                <a:ext uri="{FF2B5EF4-FFF2-40B4-BE49-F238E27FC236}">
                  <a16:creationId xmlns:a16="http://schemas.microsoft.com/office/drawing/2014/main" id="{EC7CCABD-E398-45CC-8659-BF21237DF31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a:extLst>
                <a:ext uri="{FF2B5EF4-FFF2-40B4-BE49-F238E27FC236}">
                  <a16:creationId xmlns:a16="http://schemas.microsoft.com/office/drawing/2014/main" id="{AEC1B14A-57FC-46ED-BC8E-CEAA15ADF16B}"/>
                </a:ext>
              </a:extLst>
            </p:cNvPr>
            <p:cNvCxnSpPr/>
            <p:nvPr/>
          </p:nvCxnSpPr>
          <p:spPr>
            <a:xfrm>
              <a:off x="8054483" y="3728563"/>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cxnSp>
        <p:nvCxnSpPr>
          <p:cNvPr id="141" name="直接箭头连接符 140">
            <a:extLst>
              <a:ext uri="{FF2B5EF4-FFF2-40B4-BE49-F238E27FC236}">
                <a16:creationId xmlns:a16="http://schemas.microsoft.com/office/drawing/2014/main" id="{EF21A20B-D593-423E-8933-65F87E73AA7F}"/>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a:extLst>
              <a:ext uri="{FF2B5EF4-FFF2-40B4-BE49-F238E27FC236}">
                <a16:creationId xmlns:a16="http://schemas.microsoft.com/office/drawing/2014/main" id="{D680BBD9-E992-44A0-AC4B-61B819A93933}"/>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5" name="直接箭头连接符 144">
            <a:extLst>
              <a:ext uri="{FF2B5EF4-FFF2-40B4-BE49-F238E27FC236}">
                <a16:creationId xmlns:a16="http://schemas.microsoft.com/office/drawing/2014/main" id="{92688CC9-064A-4844-AD71-5DA19722579D}"/>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6" name="Text Box 49">
            <a:extLst>
              <a:ext uri="{FF2B5EF4-FFF2-40B4-BE49-F238E27FC236}">
                <a16:creationId xmlns:a16="http://schemas.microsoft.com/office/drawing/2014/main" id="{183144D6-6AEC-4A79-A8D0-814333C6FB9B}"/>
              </a:ext>
            </a:extLst>
          </p:cNvPr>
          <p:cNvSpPr txBox="1">
            <a:spLocks noChangeArrowheads="1"/>
          </p:cNvSpPr>
          <p:nvPr/>
        </p:nvSpPr>
        <p:spPr bwMode="auto">
          <a:xfrm>
            <a:off x="4816897" y="459031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CAE3AC72-164C-44FD-829A-7D2C1AF02C0C}"/>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55" name="等腰三角形 154">
            <a:extLst>
              <a:ext uri="{FF2B5EF4-FFF2-40B4-BE49-F238E27FC236}">
                <a16:creationId xmlns:a16="http://schemas.microsoft.com/office/drawing/2014/main" id="{3BCFF229-FAC8-4B88-A972-B2BD8885DBB4}"/>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6" name="等腰三角形 155">
            <a:extLst>
              <a:ext uri="{FF2B5EF4-FFF2-40B4-BE49-F238E27FC236}">
                <a16:creationId xmlns:a16="http://schemas.microsoft.com/office/drawing/2014/main" id="{5F44D254-8EF1-4472-85C7-3A4CF5E77F8B}"/>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7" name="Text Box 49">
            <a:extLst>
              <a:ext uri="{FF2B5EF4-FFF2-40B4-BE49-F238E27FC236}">
                <a16:creationId xmlns:a16="http://schemas.microsoft.com/office/drawing/2014/main" id="{8BAAFFA5-1158-4928-9531-F5F3ACDC0652}"/>
              </a:ext>
            </a:extLst>
          </p:cNvPr>
          <p:cNvSpPr txBox="1">
            <a:spLocks noChangeArrowheads="1"/>
          </p:cNvSpPr>
          <p:nvPr/>
        </p:nvSpPr>
        <p:spPr bwMode="auto">
          <a:xfrm>
            <a:off x="9131747" y="247109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8" name="直接箭头连接符 157">
            <a:extLst>
              <a:ext uri="{FF2B5EF4-FFF2-40B4-BE49-F238E27FC236}">
                <a16:creationId xmlns:a16="http://schemas.microsoft.com/office/drawing/2014/main" id="{A7C68440-7425-46A7-965A-5122EC78CCAD}"/>
              </a:ext>
            </a:extLst>
          </p:cNvPr>
          <p:cNvCxnSpPr/>
          <p:nvPr/>
        </p:nvCxnSpPr>
        <p:spPr>
          <a:xfrm>
            <a:off x="9096845" y="2576455"/>
            <a:ext cx="0" cy="313371"/>
          </a:xfrm>
          <a:prstGeom prst="straightConnector1">
            <a:avLst/>
          </a:prstGeom>
          <a:noFill/>
          <a:ln w="38100">
            <a:noFill/>
            <a:round/>
            <a:headEnd type="none" w="med" len="med"/>
            <a:tailEnd type="none" w="med" len="med"/>
          </a:ln>
          <a:extLst>
            <a:ext uri="{909E8E84-426E-40DD-AFC4-6F175D3DCCD1}">
              <a14:hiddenFill xmlns:a14="http://schemas.microsoft.com/office/drawing/2010/main">
                <a:noFill/>
              </a14:hiddenFill>
            </a:ext>
          </a:extLst>
        </p:spPr>
      </p:cxnSp>
      <p:sp>
        <p:nvSpPr>
          <p:cNvPr id="159" name="文本框 158">
            <a:extLst>
              <a:ext uri="{FF2B5EF4-FFF2-40B4-BE49-F238E27FC236}">
                <a16:creationId xmlns:a16="http://schemas.microsoft.com/office/drawing/2014/main" id="{7657E95E-94A7-4C93-B9AA-9A671887999B}"/>
              </a:ext>
            </a:extLst>
          </p:cNvPr>
          <p:cNvSpPr txBox="1"/>
          <p:nvPr/>
        </p:nvSpPr>
        <p:spPr>
          <a:xfrm>
            <a:off x="7274113"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61" name="直接箭头连接符 160">
            <a:extLst>
              <a:ext uri="{FF2B5EF4-FFF2-40B4-BE49-F238E27FC236}">
                <a16:creationId xmlns:a16="http://schemas.microsoft.com/office/drawing/2014/main" id="{FE4EECA6-6E2E-454A-8DFC-50A13D3F520A}"/>
              </a:ext>
            </a:extLst>
          </p:cNvPr>
          <p:cNvCxnSpPr/>
          <p:nvPr/>
        </p:nvCxnSpPr>
        <p:spPr>
          <a:xfrm flipV="1">
            <a:off x="8755765" y="4251903"/>
            <a:ext cx="0" cy="1641903"/>
          </a:xfrm>
          <a:prstGeom prst="straightConnector1">
            <a:avLst/>
          </a:prstGeom>
          <a:ln w="92075">
            <a:solidFill>
              <a:srgbClr val="00B0F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913CEE84-1994-4EC4-98C7-B434D7163BD0}"/>
              </a:ext>
            </a:extLst>
          </p:cNvPr>
          <p:cNvCxnSpPr/>
          <p:nvPr/>
        </p:nvCxnSpPr>
        <p:spPr>
          <a:xfrm flipV="1">
            <a:off x="3594684" y="4867259"/>
            <a:ext cx="0" cy="1085422"/>
          </a:xfrm>
          <a:prstGeom prst="straightConnector1">
            <a:avLst/>
          </a:prstGeom>
          <a:ln w="92075">
            <a:solidFill>
              <a:srgbClr val="00B0F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FAF2FA8-3A88-4D46-B35F-4CD2A64CF211}"/>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4" name="矩形 163">
            <a:extLst>
              <a:ext uri="{FF2B5EF4-FFF2-40B4-BE49-F238E27FC236}">
                <a16:creationId xmlns:a16="http://schemas.microsoft.com/office/drawing/2014/main" id="{8B8B0593-C646-4653-9ECC-E36564FDD597}"/>
              </a:ext>
            </a:extLst>
          </p:cNvPr>
          <p:cNvSpPr/>
          <p:nvPr/>
        </p:nvSpPr>
        <p:spPr>
          <a:xfrm>
            <a:off x="2495389" y="4201239"/>
            <a:ext cx="635110" cy="348813"/>
          </a:xfrm>
          <a:prstGeom prst="rect">
            <a:avLst/>
          </a:prstGeom>
        </p:spPr>
        <p:txBody>
          <a:bodyPr wrap="none">
            <a:spAutoFit/>
          </a:bodyPr>
          <a:lstStyle/>
          <a:p>
            <a:pPr marL="12698">
              <a:lnSpc>
                <a:spcPts val="1975"/>
              </a:lnSpc>
            </a:pPr>
            <a:r>
              <a:rPr lang="zh-CN" altLang="en-US" sz="3413" b="1" dirty="0">
                <a:solidFill>
                  <a:srgbClr val="00B0F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165" name="组合 164">
            <a:extLst>
              <a:ext uri="{FF2B5EF4-FFF2-40B4-BE49-F238E27FC236}">
                <a16:creationId xmlns:a16="http://schemas.microsoft.com/office/drawing/2014/main" id="{4D8B5C2B-D856-443A-9454-E25D70120B33}"/>
              </a:ext>
            </a:extLst>
          </p:cNvPr>
          <p:cNvGrpSpPr/>
          <p:nvPr/>
        </p:nvGrpSpPr>
        <p:grpSpPr>
          <a:xfrm>
            <a:off x="3635665" y="3133994"/>
            <a:ext cx="2233488" cy="477497"/>
            <a:chOff x="3791658" y="3236820"/>
            <a:chExt cx="2355631" cy="503611"/>
          </a:xfrm>
        </p:grpSpPr>
        <p:sp>
          <p:nvSpPr>
            <p:cNvPr id="166" name="文本框 165">
              <a:extLst>
                <a:ext uri="{FF2B5EF4-FFF2-40B4-BE49-F238E27FC236}">
                  <a16:creationId xmlns:a16="http://schemas.microsoft.com/office/drawing/2014/main" id="{4243E4F4-7AEB-4878-BE50-DD7EAAFD1E26}"/>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167" name="文本框 166">
              <a:extLst>
                <a:ext uri="{FF2B5EF4-FFF2-40B4-BE49-F238E27FC236}">
                  <a16:creationId xmlns:a16="http://schemas.microsoft.com/office/drawing/2014/main" id="{D6173027-5E16-4397-86A1-AC2B15797D1E}"/>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sp>
        <p:nvSpPr>
          <p:cNvPr id="168" name="矩形 167">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69" name="矩形 168">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0" name="Text Box 49">
            <a:extLst>
              <a:ext uri="{FF2B5EF4-FFF2-40B4-BE49-F238E27FC236}">
                <a16:creationId xmlns:a16="http://schemas.microsoft.com/office/drawing/2014/main" id="{260FCB6A-2D35-4F98-8808-DDDEFA8BA182}"/>
              </a:ext>
            </a:extLst>
          </p:cNvPr>
          <p:cNvSpPr txBox="1">
            <a:spLocks noChangeArrowheads="1"/>
          </p:cNvSpPr>
          <p:nvPr/>
        </p:nvSpPr>
        <p:spPr bwMode="auto">
          <a:xfrm>
            <a:off x="2491722" y="458935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矩形 170">
            <a:extLst>
              <a:ext uri="{FF2B5EF4-FFF2-40B4-BE49-F238E27FC236}">
                <a16:creationId xmlns:a16="http://schemas.microsoft.com/office/drawing/2014/main" id="{85174875-52C4-43F3-AA35-5E228D68F46B}"/>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72" name="直接箭头连接符 171">
            <a:extLst>
              <a:ext uri="{FF2B5EF4-FFF2-40B4-BE49-F238E27FC236}">
                <a16:creationId xmlns:a16="http://schemas.microsoft.com/office/drawing/2014/main" id="{58284470-853C-4552-AFE0-959E4A1F73F6}"/>
              </a:ext>
            </a:extLst>
          </p:cNvPr>
          <p:cNvCxnSpPr/>
          <p:nvPr/>
        </p:nvCxnSpPr>
        <p:spPr>
          <a:xfrm>
            <a:off x="1795963" y="5957081"/>
            <a:ext cx="8260860" cy="0"/>
          </a:xfrm>
          <a:prstGeom prst="straightConnector1">
            <a:avLst/>
          </a:prstGeom>
          <a:ln w="92075">
            <a:solidFill>
              <a:srgbClr val="00B0F0"/>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BD86816-3910-45EE-88F8-FC12A60FA33A}"/>
              </a:ext>
            </a:extLst>
          </p:cNvPr>
          <p:cNvGrpSpPr/>
          <p:nvPr/>
        </p:nvGrpSpPr>
        <p:grpSpPr>
          <a:xfrm>
            <a:off x="6367234" y="4148695"/>
            <a:ext cx="1196993" cy="412951"/>
            <a:chOff x="6717516" y="4378026"/>
            <a:chExt cx="1262454" cy="435534"/>
          </a:xfrm>
        </p:grpSpPr>
        <p:cxnSp>
          <p:nvCxnSpPr>
            <p:cNvPr id="81" name="直接箭头连接符 80">
              <a:extLst>
                <a:ext uri="{FF2B5EF4-FFF2-40B4-BE49-F238E27FC236}">
                  <a16:creationId xmlns:a16="http://schemas.microsoft.com/office/drawing/2014/main" id="{7217A418-077E-4CBB-8359-64615AFB1F18}"/>
                </a:ext>
              </a:extLst>
            </p:cNvPr>
            <p:cNvCxnSpPr/>
            <p:nvPr/>
          </p:nvCxnSpPr>
          <p:spPr>
            <a:xfrm flipH="1">
              <a:off x="6747600" y="48135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82" name="Text Box 49">
              <a:extLst>
                <a:ext uri="{FF2B5EF4-FFF2-40B4-BE49-F238E27FC236}">
                  <a16:creationId xmlns:a16="http://schemas.microsoft.com/office/drawing/2014/main" id="{2FC68C90-F6E6-4125-8BFD-00D3D84AFAFB}"/>
                </a:ext>
              </a:extLst>
            </p:cNvPr>
            <p:cNvSpPr txBox="1">
              <a:spLocks noChangeArrowheads="1"/>
            </p:cNvSpPr>
            <p:nvPr/>
          </p:nvSpPr>
          <p:spPr bwMode="auto">
            <a:xfrm>
              <a:off x="6717516" y="437802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83" name="直接箭头连接符 82">
            <a:extLst>
              <a:ext uri="{FF2B5EF4-FFF2-40B4-BE49-F238E27FC236}">
                <a16:creationId xmlns:a16="http://schemas.microsoft.com/office/drawing/2014/main" id="{58976570-7E6D-4200-8557-1837E3851C47}"/>
              </a:ext>
            </a:extLst>
          </p:cNvPr>
          <p:cNvCxnSpPr/>
          <p:nvPr/>
        </p:nvCxnSpPr>
        <p:spPr>
          <a:xfrm flipV="1">
            <a:off x="5939898" y="4861208"/>
            <a:ext cx="0" cy="1044853"/>
          </a:xfrm>
          <a:prstGeom prst="straightConnector1">
            <a:avLst/>
          </a:prstGeom>
          <a:ln w="92075" cap="sq">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8A64E13-B192-4BDC-8553-03E19BA484DC}"/>
              </a:ext>
            </a:extLst>
          </p:cNvPr>
          <p:cNvCxnSpPr/>
          <p:nvPr/>
        </p:nvCxnSpPr>
        <p:spPr>
          <a:xfrm flipV="1">
            <a:off x="5937411" y="3558839"/>
            <a:ext cx="0" cy="748836"/>
          </a:xfrm>
          <a:prstGeom prst="straightConnector1">
            <a:avLst/>
          </a:prstGeom>
          <a:ln w="92075">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11CF2DF2-3D80-4D08-B901-0128D762F4DB}"/>
              </a:ext>
            </a:extLst>
          </p:cNvPr>
          <p:cNvCxnSpPr/>
          <p:nvPr/>
        </p:nvCxnSpPr>
        <p:spPr>
          <a:xfrm flipV="1">
            <a:off x="8755765" y="4251903"/>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308DED9-938A-45CD-A863-637DF8788912}"/>
              </a:ext>
            </a:extLst>
          </p:cNvPr>
          <p:cNvCxnSpPr/>
          <p:nvPr/>
        </p:nvCxnSpPr>
        <p:spPr>
          <a:xfrm>
            <a:off x="1795963" y="5957081"/>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C856B711-8DBF-4C38-9591-4D81DA3B4D5F}"/>
              </a:ext>
            </a:extLst>
          </p:cNvPr>
          <p:cNvSpPr/>
          <p:nvPr/>
        </p:nvSpPr>
        <p:spPr>
          <a:xfrm>
            <a:off x="4835007" y="4121057"/>
            <a:ext cx="635110" cy="388824"/>
          </a:xfrm>
          <a:prstGeom prst="rect">
            <a:avLst/>
          </a:prstGeom>
        </p:spPr>
        <p:txBody>
          <a:bodyPr wrap="none">
            <a:spAutoFit/>
          </a:bodyPr>
          <a:lstStyle/>
          <a:p>
            <a:pPr marL="12698">
              <a:lnSpc>
                <a:spcPts val="1975"/>
              </a:lnSpc>
            </a:pPr>
            <a:r>
              <a:rPr lang="zh-CN" altLang="en-US" sz="3413"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91" name="矩形 90">
            <a:extLst>
              <a:ext uri="{FF2B5EF4-FFF2-40B4-BE49-F238E27FC236}">
                <a16:creationId xmlns:a16="http://schemas.microsoft.com/office/drawing/2014/main" id="{BAE4C82F-30AB-427F-ABB7-1F65D83993CE}"/>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Text Box 49">
            <a:extLst>
              <a:ext uri="{FF2B5EF4-FFF2-40B4-BE49-F238E27FC236}">
                <a16:creationId xmlns:a16="http://schemas.microsoft.com/office/drawing/2014/main" id="{EACC0143-761E-4020-99E1-421C4FDA134D}"/>
              </a:ext>
            </a:extLst>
          </p:cNvPr>
          <p:cNvSpPr txBox="1">
            <a:spLocks noChangeArrowheads="1"/>
          </p:cNvSpPr>
          <p:nvPr/>
        </p:nvSpPr>
        <p:spPr bwMode="auto">
          <a:xfrm>
            <a:off x="4819433" y="459431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矩形 128">
            <a:extLst>
              <a:ext uri="{FF2B5EF4-FFF2-40B4-BE49-F238E27FC236}">
                <a16:creationId xmlns:a16="http://schemas.microsoft.com/office/drawing/2014/main" id="{2EA9670C-FF11-4132-8AED-0641EFC06FCE}"/>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85" name="组合 84">
            <a:extLst>
              <a:ext uri="{FF2B5EF4-FFF2-40B4-BE49-F238E27FC236}">
                <a16:creationId xmlns:a16="http://schemas.microsoft.com/office/drawing/2014/main" id="{0953AFD6-DFEC-47B1-AF06-DA252027A993}"/>
              </a:ext>
            </a:extLst>
          </p:cNvPr>
          <p:cNvGrpSpPr/>
          <p:nvPr/>
        </p:nvGrpSpPr>
        <p:grpSpPr>
          <a:xfrm>
            <a:off x="5417868" y="4267105"/>
            <a:ext cx="979856" cy="594102"/>
            <a:chOff x="5714158" y="4500264"/>
            <a:chExt cx="1033442" cy="626592"/>
          </a:xfrm>
          <a:solidFill>
            <a:srgbClr val="FF6600"/>
          </a:solidFill>
        </p:grpSpPr>
        <p:sp>
          <p:nvSpPr>
            <p:cNvPr id="86" name="矩形 85">
              <a:extLst>
                <a:ext uri="{FF2B5EF4-FFF2-40B4-BE49-F238E27FC236}">
                  <a16:creationId xmlns:a16="http://schemas.microsoft.com/office/drawing/2014/main" id="{1768637A-1888-4D4C-916A-1033F27878A2}"/>
                </a:ext>
              </a:extLst>
            </p:cNvPr>
            <p:cNvSpPr/>
            <p:nvPr/>
          </p:nvSpPr>
          <p:spPr>
            <a:xfrm>
              <a:off x="5714158" y="4500264"/>
              <a:ext cx="1033442"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cs typeface="Segoe UI Black" panose="020B0A02040204020203" pitchFamily="34" charset="0"/>
              </a:endParaRPr>
            </a:p>
          </p:txBody>
        </p:sp>
        <p:sp>
          <p:nvSpPr>
            <p:cNvPr id="87" name="等腰三角形 86">
              <a:extLst>
                <a:ext uri="{FF2B5EF4-FFF2-40B4-BE49-F238E27FC236}">
                  <a16:creationId xmlns:a16="http://schemas.microsoft.com/office/drawing/2014/main" id="{5F02C1D0-808E-43A9-8403-D7F693D07FEE}"/>
                </a:ext>
              </a:extLst>
            </p:cNvPr>
            <p:cNvSpPr/>
            <p:nvPr/>
          </p:nvSpPr>
          <p:spPr>
            <a:xfrm rot="5400000">
              <a:off x="5653553" y="4750506"/>
              <a:ext cx="247318" cy="126108"/>
            </a:xfrm>
            <a:prstGeom prst="triangle">
              <a:avLst>
                <a:gd name="adj" fmla="val 50001"/>
              </a:avLst>
            </a:prstGeom>
            <a:grpFill/>
            <a:ln w="31750" cap="flat" cmpd="sng" algn="ctr">
              <a:solidFill>
                <a:schemeClr val="tx1"/>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93" name="矩形 92">
            <a:extLst>
              <a:ext uri="{FF2B5EF4-FFF2-40B4-BE49-F238E27FC236}">
                <a16:creationId xmlns:a16="http://schemas.microsoft.com/office/drawing/2014/main" id="{E3394C5A-5CBB-4F8A-AF63-9709E13F618A}"/>
              </a:ext>
            </a:extLst>
          </p:cNvPr>
          <p:cNvSpPr>
            <a:spLocks/>
          </p:cNvSpPr>
          <p:nvPr/>
        </p:nvSpPr>
        <p:spPr>
          <a:xfrm>
            <a:off x="8277554" y="2882806"/>
            <a:ext cx="1638582" cy="1369097"/>
          </a:xfrm>
          <a:prstGeom prst="rect">
            <a:avLst/>
          </a:prstGeom>
          <a:solidFill>
            <a:srgbClr val="00B050"/>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grpSp>
        <p:nvGrpSpPr>
          <p:cNvPr id="94" name="组合 93">
            <a:extLst>
              <a:ext uri="{FF2B5EF4-FFF2-40B4-BE49-F238E27FC236}">
                <a16:creationId xmlns:a16="http://schemas.microsoft.com/office/drawing/2014/main" id="{FD083E48-0195-49A7-92F7-1CA51F1613D2}"/>
              </a:ext>
            </a:extLst>
          </p:cNvPr>
          <p:cNvGrpSpPr/>
          <p:nvPr/>
        </p:nvGrpSpPr>
        <p:grpSpPr>
          <a:xfrm>
            <a:off x="9913602" y="3539793"/>
            <a:ext cx="1196993" cy="393268"/>
            <a:chOff x="10458425" y="3735471"/>
            <a:chExt cx="1262454" cy="414775"/>
          </a:xfrm>
        </p:grpSpPr>
        <p:cxnSp>
          <p:nvCxnSpPr>
            <p:cNvPr id="147" name="直接箭头连接符 146">
              <a:extLst>
                <a:ext uri="{FF2B5EF4-FFF2-40B4-BE49-F238E27FC236}">
                  <a16:creationId xmlns:a16="http://schemas.microsoft.com/office/drawing/2014/main" id="{144F959C-D576-462E-8AD4-B72526F5CCEA}"/>
                </a:ext>
              </a:extLst>
            </p:cNvPr>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48" name="Text Box 49">
              <a:extLst>
                <a:ext uri="{FF2B5EF4-FFF2-40B4-BE49-F238E27FC236}">
                  <a16:creationId xmlns:a16="http://schemas.microsoft.com/office/drawing/2014/main" id="{C49BBE8A-55B7-48A1-8226-2FC7BD6C467A}"/>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9" name="直接箭头连接符 148">
              <a:extLst>
                <a:ext uri="{FF2B5EF4-FFF2-40B4-BE49-F238E27FC236}">
                  <a16:creationId xmlns:a16="http://schemas.microsoft.com/office/drawing/2014/main" id="{CBCF5D18-6DC7-4C93-931A-1AE423E346C7}"/>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50" name="Text Box 49">
              <a:extLst>
                <a:ext uri="{FF2B5EF4-FFF2-40B4-BE49-F238E27FC236}">
                  <a16:creationId xmlns:a16="http://schemas.microsoft.com/office/drawing/2014/main" id="{EE7A8701-03D3-40DF-BB37-0D8FAEF2EFF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a:extLst>
              <a:ext uri="{FF2B5EF4-FFF2-40B4-BE49-F238E27FC236}">
                <a16:creationId xmlns:a16="http://schemas.microsoft.com/office/drawing/2014/main" id="{ACBC82D8-B698-435D-B86A-7F8EF3582171}"/>
              </a:ext>
            </a:extLst>
          </p:cNvPr>
          <p:cNvGrpSpPr/>
          <p:nvPr/>
        </p:nvGrpSpPr>
        <p:grpSpPr>
          <a:xfrm>
            <a:off x="2330497" y="2023914"/>
            <a:ext cx="2363045" cy="3867511"/>
            <a:chOff x="2374973" y="2136912"/>
            <a:chExt cx="2434291" cy="3984118"/>
          </a:xfrm>
          <a:effectLst/>
        </p:grpSpPr>
        <p:cxnSp>
          <p:nvCxnSpPr>
            <p:cNvPr id="152" name="直接连接符 151">
              <a:extLst>
                <a:ext uri="{FF2B5EF4-FFF2-40B4-BE49-F238E27FC236}">
                  <a16:creationId xmlns:a16="http://schemas.microsoft.com/office/drawing/2014/main" id="{16AD66F6-59B0-4B9C-B71A-6B3904C55C32}"/>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39638D78-BB47-4672-BDCD-1390801D3A9E}"/>
                </a:ext>
              </a:extLst>
            </p:cNvPr>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1EBC8C7-4E7D-4DF2-B95A-25D262A12DBE}"/>
                </a:ext>
              </a:extLst>
            </p:cNvPr>
            <p:cNvCxnSpPr/>
            <p:nvPr/>
          </p:nvCxnSpPr>
          <p:spPr>
            <a:xfrm>
              <a:off x="2374973" y="2136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cxnSp>
        <p:nvCxnSpPr>
          <p:cNvPr id="174" name="直接箭头连接符 173">
            <a:extLst>
              <a:ext uri="{FF2B5EF4-FFF2-40B4-BE49-F238E27FC236}">
                <a16:creationId xmlns:a16="http://schemas.microsoft.com/office/drawing/2014/main" id="{ADD41326-96E3-406B-AE9E-A4B314341165}"/>
              </a:ext>
            </a:extLst>
          </p:cNvPr>
          <p:cNvCxnSpPr/>
          <p:nvPr/>
        </p:nvCxnSpPr>
        <p:spPr>
          <a:xfrm>
            <a:off x="9574765" y="4278122"/>
            <a:ext cx="0" cy="1679526"/>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2430037-7600-4329-AE05-C3C9653C527E}"/>
              </a:ext>
            </a:extLst>
          </p:cNvPr>
          <p:cNvCxnSpPr/>
          <p:nvPr/>
        </p:nvCxnSpPr>
        <p:spPr>
          <a:xfrm>
            <a:off x="1795963" y="5957081"/>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CCA798EB-5DCB-4F53-B407-B262F756D990}"/>
              </a:ext>
            </a:extLst>
          </p:cNvPr>
          <p:cNvSpPr/>
          <p:nvPr/>
        </p:nvSpPr>
        <p:spPr>
          <a:xfrm>
            <a:off x="8471261" y="2473810"/>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177" name="矩形 176">
            <a:extLst>
              <a:ext uri="{FF2B5EF4-FFF2-40B4-BE49-F238E27FC236}">
                <a16:creationId xmlns:a16="http://schemas.microsoft.com/office/drawing/2014/main" id="{16F54FEB-F1E2-4718-9479-48DD73886BBC}"/>
              </a:ext>
            </a:extLst>
          </p:cNvPr>
          <p:cNvSpPr/>
          <p:nvPr/>
        </p:nvSpPr>
        <p:spPr>
          <a:xfrm>
            <a:off x="2787455" y="2163582"/>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8" name="矩形 177">
            <a:extLst>
              <a:ext uri="{FF2B5EF4-FFF2-40B4-BE49-F238E27FC236}">
                <a16:creationId xmlns:a16="http://schemas.microsoft.com/office/drawing/2014/main" id="{859AEB01-2EF5-4FB0-8F58-AA55139D42FC}"/>
              </a:ext>
            </a:extLst>
          </p:cNvPr>
          <p:cNvSpPr/>
          <p:nvPr/>
        </p:nvSpPr>
        <p:spPr>
          <a:xfrm>
            <a:off x="9695462" y="4864889"/>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9" name="Text Box 49">
            <a:extLst>
              <a:ext uri="{FF2B5EF4-FFF2-40B4-BE49-F238E27FC236}">
                <a16:creationId xmlns:a16="http://schemas.microsoft.com/office/drawing/2014/main" id="{A6BFC20D-15BD-422D-BD5F-8B52D914C406}"/>
              </a:ext>
            </a:extLst>
          </p:cNvPr>
          <p:cNvSpPr txBox="1">
            <a:spLocks noChangeArrowheads="1"/>
          </p:cNvSpPr>
          <p:nvPr/>
        </p:nvSpPr>
        <p:spPr bwMode="auto">
          <a:xfrm>
            <a:off x="9131747" y="2469159"/>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任意多边形 93">
            <a:extLst>
              <a:ext uri="{FF2B5EF4-FFF2-40B4-BE49-F238E27FC236}">
                <a16:creationId xmlns:a16="http://schemas.microsoft.com/office/drawing/2014/main" id="{B36C4446-7C6E-430A-BA7A-6C01B7718CEF}"/>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180" name="TextBox 24">
            <a:extLst>
              <a:ext uri="{FF2B5EF4-FFF2-40B4-BE49-F238E27FC236}">
                <a16:creationId xmlns:a16="http://schemas.microsoft.com/office/drawing/2014/main" id="{A2BCAB93-9C08-4835-AD28-BB3FE06B72F1}"/>
              </a:ext>
            </a:extLst>
          </p:cNvPr>
          <p:cNvSpPr txBox="1"/>
          <p:nvPr/>
        </p:nvSpPr>
        <p:spPr>
          <a:xfrm>
            <a:off x="3351148" y="6074694"/>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单总线，两个锁存器，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30" name="组合 129">
            <a:extLst>
              <a:ext uri="{FF2B5EF4-FFF2-40B4-BE49-F238E27FC236}">
                <a16:creationId xmlns:a16="http://schemas.microsoft.com/office/drawing/2014/main" id="{C33B4835-1849-4AFD-96C3-59833A359C38}"/>
              </a:ext>
            </a:extLst>
          </p:cNvPr>
          <p:cNvGrpSpPr/>
          <p:nvPr/>
        </p:nvGrpSpPr>
        <p:grpSpPr>
          <a:xfrm>
            <a:off x="3075898" y="4278043"/>
            <a:ext cx="979856" cy="594102"/>
            <a:chOff x="2828975" y="4455551"/>
            <a:chExt cx="1495040" cy="626592"/>
          </a:xfrm>
          <a:solidFill>
            <a:srgbClr val="00B0F0"/>
          </a:solidFill>
        </p:grpSpPr>
        <p:sp>
          <p:nvSpPr>
            <p:cNvPr id="131" name="矩形 130">
              <a:extLst>
                <a:ext uri="{FF2B5EF4-FFF2-40B4-BE49-F238E27FC236}">
                  <a16:creationId xmlns:a16="http://schemas.microsoft.com/office/drawing/2014/main" id="{0FDD0E27-AE30-4699-B9D8-89CC763B83F6}"/>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2" name="等腰三角形 131">
              <a:extLst>
                <a:ext uri="{FF2B5EF4-FFF2-40B4-BE49-F238E27FC236}">
                  <a16:creationId xmlns:a16="http://schemas.microsoft.com/office/drawing/2014/main" id="{E5A97165-5322-400F-B710-4AC6DC01DF09}"/>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3980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1000"/>
                                        <p:tgtEl>
                                          <p:spTgt spid="161"/>
                                        </p:tgtEl>
                                      </p:cBhvr>
                                    </p:animEffect>
                                  </p:childTnLst>
                                </p:cTn>
                              </p:par>
                              <p:par>
                                <p:cTn id="18" presetID="53" presetClass="entr" presetSubtype="16" repeatCount="3000" fill="hold" grpId="0" nodeType="withEffect">
                                  <p:stCondLst>
                                    <p:cond delay="0"/>
                                  </p:stCondLst>
                                  <p:childTnLst>
                                    <p:set>
                                      <p:cBhvr>
                                        <p:cTn id="19" dur="1" fill="hold">
                                          <p:stCondLst>
                                            <p:cond delay="0"/>
                                          </p:stCondLst>
                                        </p:cTn>
                                        <p:tgtEl>
                                          <p:spTgt spid="171"/>
                                        </p:tgtEl>
                                        <p:attrNameLst>
                                          <p:attrName>style.visibility</p:attrName>
                                        </p:attrNameLst>
                                      </p:cBhvr>
                                      <p:to>
                                        <p:strVal val="visible"/>
                                      </p:to>
                                    </p:set>
                                    <p:anim calcmode="lin" valueType="num">
                                      <p:cBhvr>
                                        <p:cTn id="20" dur="500" fill="hold"/>
                                        <p:tgtEl>
                                          <p:spTgt spid="171"/>
                                        </p:tgtEl>
                                        <p:attrNameLst>
                                          <p:attrName>ppt_w</p:attrName>
                                        </p:attrNameLst>
                                      </p:cBhvr>
                                      <p:tavLst>
                                        <p:tav tm="0">
                                          <p:val>
                                            <p:fltVal val="0"/>
                                          </p:val>
                                        </p:tav>
                                        <p:tav tm="100000">
                                          <p:val>
                                            <p:strVal val="#ppt_w"/>
                                          </p:val>
                                        </p:tav>
                                      </p:tavLst>
                                    </p:anim>
                                    <p:anim calcmode="lin" valueType="num">
                                      <p:cBhvr>
                                        <p:cTn id="21" dur="500" fill="hold"/>
                                        <p:tgtEl>
                                          <p:spTgt spid="171"/>
                                        </p:tgtEl>
                                        <p:attrNameLst>
                                          <p:attrName>ppt_h</p:attrName>
                                        </p:attrNameLst>
                                      </p:cBhvr>
                                      <p:tavLst>
                                        <p:tav tm="0">
                                          <p:val>
                                            <p:fltVal val="0"/>
                                          </p:val>
                                        </p:tav>
                                        <p:tav tm="100000">
                                          <p:val>
                                            <p:strVal val="#ppt_h"/>
                                          </p:val>
                                        </p:tav>
                                      </p:tavLst>
                                    </p:anim>
                                    <p:animEffect transition="in" filter="fade">
                                      <p:cBhvr>
                                        <p:cTn id="22" dur="500"/>
                                        <p:tgtEl>
                                          <p:spTgt spid="17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wipe(right)">
                                      <p:cBhvr>
                                        <p:cTn id="26" dur="1000"/>
                                        <p:tgtEl>
                                          <p:spTgt spid="172"/>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wipe(down)">
                                      <p:cBhvr>
                                        <p:cTn id="30" dur="10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repeatCount="500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right)">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repeatCount="3000" fill="hold" grpId="0"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500" fill="hold"/>
                                        <p:tgtEl>
                                          <p:spTgt spid="164"/>
                                        </p:tgtEl>
                                        <p:attrNameLst>
                                          <p:attrName>ppt_w</p:attrName>
                                        </p:attrNameLst>
                                      </p:cBhvr>
                                      <p:tavLst>
                                        <p:tav tm="0">
                                          <p:val>
                                            <p:fltVal val="0"/>
                                          </p:val>
                                        </p:tav>
                                        <p:tav tm="100000">
                                          <p:val>
                                            <p:strVal val="#ppt_w"/>
                                          </p:val>
                                        </p:tav>
                                      </p:tavLst>
                                    </p:anim>
                                    <p:anim calcmode="lin" valueType="num">
                                      <p:cBhvr>
                                        <p:cTn id="41" dur="500" fill="hold"/>
                                        <p:tgtEl>
                                          <p:spTgt spid="164"/>
                                        </p:tgtEl>
                                        <p:attrNameLst>
                                          <p:attrName>ppt_h</p:attrName>
                                        </p:attrNameLst>
                                      </p:cBhvr>
                                      <p:tavLst>
                                        <p:tav tm="0">
                                          <p:val>
                                            <p:fltVal val="0"/>
                                          </p:val>
                                        </p:tav>
                                        <p:tav tm="100000">
                                          <p:val>
                                            <p:strVal val="#ppt_h"/>
                                          </p:val>
                                        </p:tav>
                                      </p:tavLst>
                                    </p:anim>
                                    <p:animEffect transition="in" filter="fade">
                                      <p:cBhvr>
                                        <p:cTn id="42" dur="500"/>
                                        <p:tgtEl>
                                          <p:spTgt spid="1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animEffect transition="in" filter="wipe(down)">
                                      <p:cBhvr>
                                        <p:cTn id="45" dur="500"/>
                                        <p:tgtEl>
                                          <p:spTgt spid="1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wipe(down)">
                                      <p:cBhvr>
                                        <p:cTn id="50" dur="500"/>
                                        <p:tgtEl>
                                          <p:spTgt spid="130"/>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wipe(down)">
                                      <p:cBhvr>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200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up)">
                                      <p:cBhvr>
                                        <p:cTn id="59" dur="1000"/>
                                        <p:tgtEl>
                                          <p:spTgt spid="88"/>
                                        </p:tgtEl>
                                      </p:cBhvr>
                                    </p:animEffect>
                                  </p:childTnLst>
                                </p:cTn>
                              </p:par>
                              <p:par>
                                <p:cTn id="60" presetID="53" presetClass="entr" presetSubtype="16" repeatCount="300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childTnLst>
                          </p:cTn>
                        </p:par>
                        <p:par>
                          <p:cTn id="65" fill="hold">
                            <p:stCondLst>
                              <p:cond delay="2000"/>
                            </p:stCondLst>
                            <p:childTnLst>
                              <p:par>
                                <p:cTn id="66" presetID="22" presetClass="entr" presetSubtype="2" repeatCount="2000"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right)">
                                      <p:cBhvr>
                                        <p:cTn id="68" dur="1000"/>
                                        <p:tgtEl>
                                          <p:spTgt spid="89"/>
                                        </p:tgtEl>
                                      </p:cBhvr>
                                    </p:animEffect>
                                  </p:childTnLst>
                                </p:cTn>
                              </p:par>
                            </p:childTnLst>
                          </p:cTn>
                        </p:par>
                        <p:par>
                          <p:cTn id="69" fill="hold">
                            <p:stCondLst>
                              <p:cond delay="4000"/>
                            </p:stCondLst>
                            <p:childTnLst>
                              <p:par>
                                <p:cTn id="70" presetID="22" presetClass="entr" presetSubtype="4" repeatCount="2000"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down)">
                                      <p:cBhvr>
                                        <p:cTn id="72" dur="1000"/>
                                        <p:tgtEl>
                                          <p:spTgt spid="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repeatCount="5000" fill="hold" nodeType="click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right)">
                                      <p:cBhvr>
                                        <p:cTn id="77" dur="500"/>
                                        <p:tgtEl>
                                          <p:spTgt spid="8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repeatCount="3000" fill="hold" grpId="0" nodeType="click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p:cTn id="82" dur="500" fill="hold"/>
                                        <p:tgtEl>
                                          <p:spTgt spid="90"/>
                                        </p:tgtEl>
                                        <p:attrNameLst>
                                          <p:attrName>ppt_w</p:attrName>
                                        </p:attrNameLst>
                                      </p:cBhvr>
                                      <p:tavLst>
                                        <p:tav tm="0">
                                          <p:val>
                                            <p:fltVal val="0"/>
                                          </p:val>
                                        </p:tav>
                                        <p:tav tm="100000">
                                          <p:val>
                                            <p:strVal val="#ppt_w"/>
                                          </p:val>
                                        </p:tav>
                                      </p:tavLst>
                                    </p:anim>
                                    <p:anim calcmode="lin" valueType="num">
                                      <p:cBhvr>
                                        <p:cTn id="83" dur="500" fill="hold"/>
                                        <p:tgtEl>
                                          <p:spTgt spid="90"/>
                                        </p:tgtEl>
                                        <p:attrNameLst>
                                          <p:attrName>ppt_h</p:attrName>
                                        </p:attrNameLst>
                                      </p:cBhvr>
                                      <p:tavLst>
                                        <p:tav tm="0">
                                          <p:val>
                                            <p:fltVal val="0"/>
                                          </p:val>
                                        </p:tav>
                                        <p:tav tm="100000">
                                          <p:val>
                                            <p:strVal val="#ppt_h"/>
                                          </p:val>
                                        </p:tav>
                                      </p:tavLst>
                                    </p:anim>
                                    <p:animEffect transition="in" filter="fade">
                                      <p:cBhvr>
                                        <p:cTn id="84" dur="500"/>
                                        <p:tgtEl>
                                          <p:spTgt spid="9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wipe(down)">
                                      <p:cBhvr>
                                        <p:cTn id="87" dur="500"/>
                                        <p:tgtEl>
                                          <p:spTgt spid="9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repeatCount="2000" fill="hold" nodeType="click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down)">
                                      <p:cBhvr>
                                        <p:cTn id="92" dur="500"/>
                                        <p:tgtEl>
                                          <p:spTgt spid="85"/>
                                        </p:tgtEl>
                                      </p:cBhvr>
                                    </p:animEffect>
                                  </p:childTnLst>
                                </p:cTn>
                              </p:par>
                            </p:childTnLst>
                          </p:cTn>
                        </p:par>
                        <p:par>
                          <p:cTn id="93" fill="hold">
                            <p:stCondLst>
                              <p:cond delay="1000"/>
                            </p:stCondLst>
                            <p:childTnLst>
                              <p:par>
                                <p:cTn id="94" presetID="22" presetClass="entr" presetSubtype="4" repeatCount="2000"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down)">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repeatCount="2000" fill="hold" nodeType="click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wipe(up)">
                                      <p:cBhvr>
                                        <p:cTn id="101" dur="1000"/>
                                        <p:tgtEl>
                                          <p:spTgt spid="151"/>
                                        </p:tgtEl>
                                      </p:cBhvr>
                                    </p:animEffect>
                                  </p:childTnLst>
                                </p:cTn>
                              </p:par>
                              <p:par>
                                <p:cTn id="102" presetID="53" presetClass="entr" presetSubtype="16" repeatCount="2000" fill="hold" grpId="0" nodeType="withEffect">
                                  <p:stCondLst>
                                    <p:cond delay="0"/>
                                  </p:stCondLst>
                                  <p:childTnLst>
                                    <p:set>
                                      <p:cBhvr>
                                        <p:cTn id="103" dur="1" fill="hold">
                                          <p:stCondLst>
                                            <p:cond delay="0"/>
                                          </p:stCondLst>
                                        </p:cTn>
                                        <p:tgtEl>
                                          <p:spTgt spid="177"/>
                                        </p:tgtEl>
                                        <p:attrNameLst>
                                          <p:attrName>style.visibility</p:attrName>
                                        </p:attrNameLst>
                                      </p:cBhvr>
                                      <p:to>
                                        <p:strVal val="visible"/>
                                      </p:to>
                                    </p:set>
                                    <p:anim calcmode="lin" valueType="num">
                                      <p:cBhvr>
                                        <p:cTn id="104" dur="500" fill="hold"/>
                                        <p:tgtEl>
                                          <p:spTgt spid="177"/>
                                        </p:tgtEl>
                                        <p:attrNameLst>
                                          <p:attrName>ppt_w</p:attrName>
                                        </p:attrNameLst>
                                      </p:cBhvr>
                                      <p:tavLst>
                                        <p:tav tm="0">
                                          <p:val>
                                            <p:fltVal val="0"/>
                                          </p:val>
                                        </p:tav>
                                        <p:tav tm="100000">
                                          <p:val>
                                            <p:strVal val="#ppt_w"/>
                                          </p:val>
                                        </p:tav>
                                      </p:tavLst>
                                    </p:anim>
                                    <p:anim calcmode="lin" valueType="num">
                                      <p:cBhvr>
                                        <p:cTn id="105" dur="500" fill="hold"/>
                                        <p:tgtEl>
                                          <p:spTgt spid="177"/>
                                        </p:tgtEl>
                                        <p:attrNameLst>
                                          <p:attrName>ppt_h</p:attrName>
                                        </p:attrNameLst>
                                      </p:cBhvr>
                                      <p:tavLst>
                                        <p:tav tm="0">
                                          <p:val>
                                            <p:fltVal val="0"/>
                                          </p:val>
                                        </p:tav>
                                        <p:tav tm="100000">
                                          <p:val>
                                            <p:strVal val="#ppt_h"/>
                                          </p:val>
                                        </p:tav>
                                      </p:tavLst>
                                    </p:anim>
                                    <p:animEffect transition="in" filter="fade">
                                      <p:cBhvr>
                                        <p:cTn id="106" dur="500"/>
                                        <p:tgtEl>
                                          <p:spTgt spid="177"/>
                                        </p:tgtEl>
                                      </p:cBhvr>
                                    </p:animEffect>
                                  </p:childTnLst>
                                </p:cTn>
                              </p:par>
                            </p:childTnLst>
                          </p:cTn>
                        </p:par>
                        <p:par>
                          <p:cTn id="107" fill="hold">
                            <p:stCondLst>
                              <p:cond delay="2000"/>
                            </p:stCondLst>
                            <p:childTnLst>
                              <p:par>
                                <p:cTn id="108" presetID="22" presetClass="entr" presetSubtype="8" repeatCount="2000" fill="hold" nodeType="after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left)">
                                      <p:cBhvr>
                                        <p:cTn id="110" dur="1000"/>
                                        <p:tgtEl>
                                          <p:spTgt spid="175"/>
                                        </p:tgtEl>
                                      </p:cBhvr>
                                    </p:animEffect>
                                  </p:childTnLst>
                                </p:cTn>
                              </p:par>
                            </p:childTnLst>
                          </p:cTn>
                        </p:par>
                        <p:par>
                          <p:cTn id="111" fill="hold">
                            <p:stCondLst>
                              <p:cond delay="4000"/>
                            </p:stCondLst>
                            <p:childTnLst>
                              <p:par>
                                <p:cTn id="112" presetID="22" presetClass="entr" presetSubtype="4" repeatCount="2000" fill="hold" nodeType="after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down)">
                                      <p:cBhvr>
                                        <p:cTn id="114" dur="1000"/>
                                        <p:tgtEl>
                                          <p:spTgt spid="174"/>
                                        </p:tgtEl>
                                      </p:cBhvr>
                                    </p:animEffect>
                                  </p:childTnLst>
                                </p:cTn>
                              </p:par>
                              <p:par>
                                <p:cTn id="115" presetID="53" presetClass="entr" presetSubtype="16" repeatCount="2000" fill="hold" grpId="0" nodeType="withEffect">
                                  <p:stCondLst>
                                    <p:cond delay="0"/>
                                  </p:stCondLst>
                                  <p:childTnLst>
                                    <p:set>
                                      <p:cBhvr>
                                        <p:cTn id="116" dur="1" fill="hold">
                                          <p:stCondLst>
                                            <p:cond delay="0"/>
                                          </p:stCondLst>
                                        </p:cTn>
                                        <p:tgtEl>
                                          <p:spTgt spid="178"/>
                                        </p:tgtEl>
                                        <p:attrNameLst>
                                          <p:attrName>style.visibility</p:attrName>
                                        </p:attrNameLst>
                                      </p:cBhvr>
                                      <p:to>
                                        <p:strVal val="visible"/>
                                      </p:to>
                                    </p:set>
                                    <p:anim calcmode="lin" valueType="num">
                                      <p:cBhvr>
                                        <p:cTn id="117" dur="500" fill="hold"/>
                                        <p:tgtEl>
                                          <p:spTgt spid="178"/>
                                        </p:tgtEl>
                                        <p:attrNameLst>
                                          <p:attrName>ppt_w</p:attrName>
                                        </p:attrNameLst>
                                      </p:cBhvr>
                                      <p:tavLst>
                                        <p:tav tm="0">
                                          <p:val>
                                            <p:fltVal val="0"/>
                                          </p:val>
                                        </p:tav>
                                        <p:tav tm="100000">
                                          <p:val>
                                            <p:strVal val="#ppt_w"/>
                                          </p:val>
                                        </p:tav>
                                      </p:tavLst>
                                    </p:anim>
                                    <p:anim calcmode="lin" valueType="num">
                                      <p:cBhvr>
                                        <p:cTn id="118" dur="500" fill="hold"/>
                                        <p:tgtEl>
                                          <p:spTgt spid="178"/>
                                        </p:tgtEl>
                                        <p:attrNameLst>
                                          <p:attrName>ppt_h</p:attrName>
                                        </p:attrNameLst>
                                      </p:cBhvr>
                                      <p:tavLst>
                                        <p:tav tm="0">
                                          <p:val>
                                            <p:fltVal val="0"/>
                                          </p:val>
                                        </p:tav>
                                        <p:tav tm="100000">
                                          <p:val>
                                            <p:strVal val="#ppt_h"/>
                                          </p:val>
                                        </p:tav>
                                      </p:tavLst>
                                    </p:anim>
                                    <p:animEffect transition="in" filter="fade">
                                      <p:cBhvr>
                                        <p:cTn id="119" dur="500"/>
                                        <p:tgtEl>
                                          <p:spTgt spid="17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repeatCount="5000" fill="hold" nodeType="click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wipe(down)">
                                      <p:cBhvr>
                                        <p:cTn id="124" dur="500"/>
                                        <p:tgtEl>
                                          <p:spTgt spid="94"/>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repeatCount="2000" fill="hold" grpId="0" nodeType="click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79"/>
                                        </p:tgtEl>
                                        <p:attrNameLst>
                                          <p:attrName>style.visibility</p:attrName>
                                        </p:attrNameLst>
                                      </p:cBhvr>
                                      <p:to>
                                        <p:strVal val="visible"/>
                                      </p:to>
                                    </p:set>
                                    <p:animEffect transition="in" filter="wipe(down)">
                                      <p:cBhvr>
                                        <p:cTn id="134" dur="500"/>
                                        <p:tgtEl>
                                          <p:spTgt spid="1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repeatCount="2000" fill="hold" grpId="0" nodeType="click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wipe(down)">
                                      <p:cBhvr>
                                        <p:cTn id="139" dur="1000"/>
                                        <p:tgtEl>
                                          <p:spTgt spid="93"/>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5" repeatCount="2000" fill="hold" grpId="0" nodeType="clickEffect">
                                  <p:stCondLst>
                                    <p:cond delay="0"/>
                                  </p:stCondLst>
                                  <p:childTnLst>
                                    <p:set>
                                      <p:cBhvr>
                                        <p:cTn id="143" dur="1" fill="hold">
                                          <p:stCondLst>
                                            <p:cond delay="0"/>
                                          </p:stCondLst>
                                        </p:cTn>
                                        <p:tgtEl>
                                          <p:spTgt spid="180"/>
                                        </p:tgtEl>
                                        <p:attrNameLst>
                                          <p:attrName>style.visibility</p:attrName>
                                        </p:attrNameLst>
                                      </p:cBhvr>
                                      <p:to>
                                        <p:strVal val="visible"/>
                                      </p:to>
                                    </p:set>
                                    <p:animEffect transition="in" filter="blinds(vertical)">
                                      <p:cBhvr>
                                        <p:cTn id="144"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9" grpId="0"/>
      <p:bldP spid="170" grpId="0"/>
      <p:bldP spid="171" grpId="0"/>
      <p:bldP spid="90" grpId="0"/>
      <p:bldP spid="91" grpId="0"/>
      <p:bldP spid="92" grpId="0"/>
      <p:bldP spid="93" grpId="0" animBg="1"/>
      <p:bldP spid="176" grpId="0"/>
      <p:bldP spid="177" grpId="0"/>
      <p:bldP spid="178" grpId="0"/>
      <p:bldP spid="179" grpId="0"/>
      <p:bldP spid="1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46580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4541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新值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4"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4"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7"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09061"/>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18594"/>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698">
                <a:lnSpc>
                  <a:spcPts val="1975"/>
                </a:lnSpc>
              </a:pPr>
              <a:r>
                <a:rPr lang="en-US" altLang="zh-CN" sz="1896"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6"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4473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旧值</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46423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a:cxnSpLocks/>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698">
                <a:lnSpc>
                  <a:spcPts val="1975"/>
                </a:lnSpc>
              </a:pPr>
              <a:r>
                <a:rPr lang="zh-CN" altLang="en-US" sz="1896" b="1" spc="-15" dirty="0">
                  <a:solidFill>
                    <a:schemeClr val="tx1">
                      <a:lumMod val="95000"/>
                      <a:lumOff val="5000"/>
                    </a:schemeClr>
                  </a:solidFill>
                  <a:latin typeface="微软雅黑" panose="020B0503020204020204" pitchFamily="34" charset="-122"/>
                  <a:ea typeface="微软雅黑" panose="020B0503020204020204" pitchFamily="34" charset="-122"/>
                  <a:cs typeface="Century"/>
                </a:rPr>
                <a:t>不关心</a:t>
              </a:r>
              <a:endParaRPr sz="1896" b="1" dirty="0">
                <a:solidFill>
                  <a:schemeClr val="tx1">
                    <a:lumMod val="95000"/>
                    <a:lumOff val="5000"/>
                  </a:schemeClr>
                </a:solidFill>
                <a:latin typeface="微软雅黑" panose="020B0503020204020204" pitchFamily="34" charset="-122"/>
                <a:ea typeface="微软雅黑" panose="020B0503020204020204" pitchFamily="34" charset="-122"/>
                <a:cs typeface="Century"/>
              </a:endParaRPr>
            </a:p>
          </p:txBody>
        </p:sp>
        <p:cxnSp>
          <p:nvCxnSpPr>
            <p:cNvPr id="46" name="直接连接符 45"/>
            <p:cNvCxnSpPr>
              <a:cxnSpLocks/>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39526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053500"/>
            <a:ext cx="0" cy="372578"/>
          </a:xfrm>
          <a:prstGeom prst="line">
            <a:avLst/>
          </a:prstGeom>
          <a:ln w="19050" cap="sq">
            <a:solidFill>
              <a:srgbClr val="000000"/>
            </a:solidFill>
            <a:prstDash val="dash"/>
            <a:miter lim="800000"/>
          </a:ln>
        </p:spPr>
      </p:cxnSp>
      <p:grpSp>
        <p:nvGrpSpPr>
          <p:cNvPr id="49" name="组合 48"/>
          <p:cNvGrpSpPr/>
          <p:nvPr/>
        </p:nvGrpSpPr>
        <p:grpSpPr>
          <a:xfrm>
            <a:off x="4830065" y="50999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698">
                <a:lnSpc>
                  <a:spcPts val="2250"/>
                </a:lnSpc>
              </a:pPr>
              <a:r>
                <a:rPr sz="1896"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46557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3947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3992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3047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39713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spTree>
    <p:extLst>
      <p:ext uri="{BB962C8B-B14F-4D97-AF65-F5344CB8AC3E}">
        <p14:creationId xmlns:p14="http://schemas.microsoft.com/office/powerpoint/2010/main" val="157848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0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2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10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组合逻辑</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时钟周期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关键路径时延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2" kern="0">
              <a:solidFill>
                <a:prstClr val="white"/>
              </a:solidFill>
              <a:latin typeface="等线" panose="020F0502020204030204"/>
              <a:ea typeface="等线" panose="02010600030101010101" pitchFamily="2"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2" kern="0">
              <a:solidFill>
                <a:prstClr val="white"/>
              </a:solidFill>
              <a:latin typeface="等线" panose="020F0502020204030204"/>
              <a:ea typeface="等线" panose="02010600030101010101" pitchFamily="2"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6" b="1" kern="0" dirty="0">
                <a:solidFill>
                  <a:prstClr val="black"/>
                </a:solidFill>
                <a:latin typeface="微软雅黑" panose="020B0503020204020204" pitchFamily="34" charset="-122"/>
                <a:ea typeface="微软雅黑" panose="020B0503020204020204" pitchFamily="34" charset="-122"/>
              </a:rPr>
              <a:t>寄存器</a:t>
            </a:r>
            <a:endParaRPr lang="en-US" altLang="zh-CN" sz="1896"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4" dirty="0"/>
              <a:t>…</a:t>
            </a:r>
            <a:endParaRPr lang="zh-CN" altLang="en-US" sz="3034"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698">
                <a:lnSpc>
                  <a:spcPts val="2250"/>
                </a:lnSpc>
              </a:pPr>
              <a:r>
                <a:rPr lang="zh-CN" altLang="en-US" sz="1949" b="1" dirty="0">
                  <a:solidFill>
                    <a:srgbClr val="FF0000"/>
                  </a:solidFill>
                  <a:latin typeface="微软雅黑" panose="020B0503020204020204" pitchFamily="34" charset="-122"/>
                  <a:ea typeface="微软雅黑" panose="020B0503020204020204" pitchFamily="34" charset="-122"/>
                  <a:cs typeface="Century"/>
                </a:rPr>
                <a:t>数据通路最小时钟周期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698">
                <a:lnSpc>
                  <a:spcPts val="2250"/>
                </a:lnSpc>
              </a:pPr>
              <a:r>
                <a:rPr lang="zh-CN" altLang="en-US" sz="1896" b="1" spc="-55" dirty="0">
                  <a:solidFill>
                    <a:srgbClr val="FF0000"/>
                  </a:solidFill>
                  <a:latin typeface="微软雅黑" panose="020B0503020204020204" pitchFamily="34" charset="-122"/>
                  <a:ea typeface="微软雅黑" panose="020B0503020204020204" pitchFamily="34" charset="-122"/>
                  <a:cs typeface="Century"/>
                </a:rPr>
                <a:t>关键路径延迟</a:t>
              </a:r>
              <a:endParaRPr sz="1949" b="1"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698">
                <a:lnSpc>
                  <a:spcPts val="1975"/>
                </a:lnSpc>
              </a:pPr>
              <a:r>
                <a:rPr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6"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6"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67258"/>
              <a:ext cx="412963" cy="270506"/>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61" y="1665112"/>
            <a:ext cx="18287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extLst>
      <p:ext uri="{BB962C8B-B14F-4D97-AF65-F5344CB8AC3E}">
        <p14:creationId xmlns:p14="http://schemas.microsoft.com/office/powerpoint/2010/main" val="34315067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linds(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1" grpId="0"/>
      <p:bldP spid="16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47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最短路径时延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65522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6" name="object 62"/>
          <p:cNvSpPr/>
          <p:nvPr/>
        </p:nvSpPr>
        <p:spPr>
          <a:xfrm>
            <a:off x="2460842" y="265522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7">
              <a:solidFill>
                <a:prstClr val="black"/>
              </a:solidFill>
              <a:latin typeface="Calibri"/>
            </a:endParaRPr>
          </a:p>
        </p:txBody>
      </p:sp>
      <p:sp>
        <p:nvSpPr>
          <p:cNvPr id="7" name="object 62"/>
          <p:cNvSpPr/>
          <p:nvPr/>
        </p:nvSpPr>
        <p:spPr>
          <a:xfrm>
            <a:off x="10394439"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8" name="直接连接符 7"/>
          <p:cNvCxnSpPr>
            <a:endCxn id="17" idx="0"/>
          </p:cNvCxnSpPr>
          <p:nvPr/>
        </p:nvCxnSpPr>
        <p:spPr>
          <a:xfrm>
            <a:off x="9775940" y="1985921"/>
            <a:ext cx="0" cy="1549663"/>
          </a:xfrm>
          <a:prstGeom prst="line">
            <a:avLst/>
          </a:prstGeom>
          <a:ln w="28575" cap="sq">
            <a:solidFill>
              <a:srgbClr val="000000"/>
            </a:solidFill>
            <a:prstDash val="sysDash"/>
            <a:miter lim="800000"/>
          </a:ln>
        </p:spPr>
      </p:cxnSp>
      <p:grpSp>
        <p:nvGrpSpPr>
          <p:cNvPr id="9" name="组合 8"/>
          <p:cNvGrpSpPr/>
          <p:nvPr/>
        </p:nvGrpSpPr>
        <p:grpSpPr>
          <a:xfrm>
            <a:off x="2425261" y="353558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7"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6" fmla="*/ 9841 w 10000"/>
                    <a:gd name="connsiteY6" fmla="*/ 6220 h 10000"/>
                    <a:gd name="connsiteX0" fmla="*/ 8935 w 10000"/>
                    <a:gd name="connsiteY0" fmla="*/ 4956 h 10000"/>
                    <a:gd name="connsiteX1" fmla="*/ 9999 w 10000"/>
                    <a:gd name="connsiteY1" fmla="*/ 10000 h 10000"/>
                    <a:gd name="connsiteX2" fmla="*/ 5183 w 10000"/>
                    <a:gd name="connsiteY2" fmla="*/ 9912 h 10000"/>
                    <a:gd name="connsiteX3" fmla="*/ 0 w 10000"/>
                    <a:gd name="connsiteY3" fmla="*/ 5043 h 10000"/>
                    <a:gd name="connsiteX4" fmla="*/ 5183 w 10000"/>
                    <a:gd name="connsiteY4" fmla="*/ 44 h 10000"/>
                    <a:gd name="connsiteX5" fmla="*/ 10000 w 10000"/>
                    <a:gd name="connsiteY5" fmla="*/ 0 h 10000"/>
                    <a:gd name="connsiteX0" fmla="*/ 9999 w 10000"/>
                    <a:gd name="connsiteY0" fmla="*/ 10000 h 10000"/>
                    <a:gd name="connsiteX1" fmla="*/ 5183 w 10000"/>
                    <a:gd name="connsiteY1" fmla="*/ 9912 h 10000"/>
                    <a:gd name="connsiteX2" fmla="*/ 0 w 10000"/>
                    <a:gd name="connsiteY2" fmla="*/ 5043 h 10000"/>
                    <a:gd name="connsiteX3" fmla="*/ 5183 w 10000"/>
                    <a:gd name="connsiteY3" fmla="*/ 44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7">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2" kern="0">
                <a:solidFill>
                  <a:prstClr val="white"/>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65759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6" name="object 62"/>
          <p:cNvSpPr/>
          <p:nvPr/>
        </p:nvSpPr>
        <p:spPr>
          <a:xfrm>
            <a:off x="1925958" y="265522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sp>
        <p:nvSpPr>
          <p:cNvPr id="57" name="object 68"/>
          <p:cNvSpPr txBox="1"/>
          <p:nvPr/>
        </p:nvSpPr>
        <p:spPr>
          <a:xfrm>
            <a:off x="1583322" y="2837018"/>
            <a:ext cx="182870" cy="256480"/>
          </a:xfrm>
          <a:prstGeom prst="rect">
            <a:avLst/>
          </a:prstGeom>
        </p:spPr>
        <p:txBody>
          <a:bodyPr vert="horz" wrap="square" lIns="0" tIns="0" rIns="0" bIns="0" rtlCol="0">
            <a:spAutoFit/>
          </a:bodyPr>
          <a:lstStyle/>
          <a:p>
            <a:pPr marL="12698">
              <a:lnSpc>
                <a:spcPts val="1975"/>
              </a:lnSpc>
            </a:pPr>
            <a:r>
              <a:rPr sz="1896"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227540"/>
            <a:ext cx="477897" cy="256480"/>
          </a:xfrm>
          <a:prstGeom prst="rect">
            <a:avLst/>
          </a:prstGeom>
        </p:spPr>
        <p:txBody>
          <a:bodyPr vert="horz" wrap="square" lIns="0" tIns="0" rIns="0" bIns="0" rtlCol="0">
            <a:spAutoFit/>
          </a:bodyPr>
          <a:lstStyle/>
          <a:p>
            <a:pPr marL="12698">
              <a:lnSpc>
                <a:spcPts val="1975"/>
              </a:lnSpc>
            </a:pPr>
            <a:r>
              <a:rPr sz="1896"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6"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6"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343002"/>
            <a:ext cx="1339462" cy="0"/>
          </a:xfrm>
          <a:prstGeom prst="line">
            <a:avLst/>
          </a:prstGeom>
          <a:ln w="28575" cap="sq">
            <a:solidFill>
              <a:srgbClr val="000000"/>
            </a:solidFill>
            <a:miter lim="800000"/>
          </a:ln>
        </p:spPr>
      </p:cxnSp>
      <p:cxnSp>
        <p:nvCxnSpPr>
          <p:cNvPr id="60" name="直接连接符 59"/>
          <p:cNvCxnSpPr/>
          <p:nvPr/>
        </p:nvCxnSpPr>
        <p:spPr>
          <a:xfrm>
            <a:off x="3270213" y="198592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995299"/>
            <a:ext cx="1164371" cy="0"/>
          </a:xfrm>
          <a:prstGeom prst="line">
            <a:avLst/>
          </a:prstGeom>
          <a:ln w="28575" cap="sq">
            <a:solidFill>
              <a:srgbClr val="000000"/>
            </a:solidFill>
            <a:miter lim="800000"/>
          </a:ln>
        </p:spPr>
      </p:cxnSp>
      <p:cxnSp>
        <p:nvCxnSpPr>
          <p:cNvPr id="62" name="直接连接符 61"/>
          <p:cNvCxnSpPr/>
          <p:nvPr/>
        </p:nvCxnSpPr>
        <p:spPr>
          <a:xfrm>
            <a:off x="2446962" y="282428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82182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66818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666203"/>
            <a:ext cx="0" cy="340701"/>
          </a:xfrm>
          <a:prstGeom prst="line">
            <a:avLst/>
          </a:prstGeom>
          <a:ln w="28575" cap="sq">
            <a:solidFill>
              <a:srgbClr val="000000"/>
            </a:solidFill>
            <a:miter lim="800000"/>
            <a:tailEnd w="lg" len="lg"/>
          </a:ln>
        </p:spPr>
      </p:cxnSp>
      <p:sp>
        <p:nvSpPr>
          <p:cNvPr id="66" name="object 81"/>
          <p:cNvSpPr txBox="1"/>
          <p:nvPr/>
        </p:nvSpPr>
        <p:spPr>
          <a:xfrm>
            <a:off x="2570715"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406654"/>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82630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676187"/>
            <a:ext cx="0" cy="340701"/>
          </a:xfrm>
          <a:prstGeom prst="line">
            <a:avLst/>
          </a:prstGeom>
          <a:ln w="28575" cap="sq">
            <a:solidFill>
              <a:srgbClr val="000000"/>
            </a:solidFill>
            <a:miter lim="800000"/>
            <a:tailEnd w="lg" len="lg"/>
          </a:ln>
        </p:spPr>
      </p:cxnSp>
      <p:sp>
        <p:nvSpPr>
          <p:cNvPr id="70" name="object 81"/>
          <p:cNvSpPr txBox="1"/>
          <p:nvPr/>
        </p:nvSpPr>
        <p:spPr>
          <a:xfrm>
            <a:off x="9089776" y="2394260"/>
            <a:ext cx="628494" cy="256480"/>
          </a:xfrm>
          <a:prstGeom prst="rect">
            <a:avLst/>
          </a:prstGeom>
        </p:spPr>
        <p:txBody>
          <a:bodyPr vert="horz" wrap="square" lIns="0" tIns="0" rIns="0" bIns="0" rtlCol="0">
            <a:spAutoFit/>
          </a:bodyPr>
          <a:lstStyle/>
          <a:p>
            <a:pPr marL="12698">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39122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698">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336000"/>
            <a:ext cx="1325265" cy="0"/>
          </a:xfrm>
          <a:prstGeom prst="line">
            <a:avLst/>
          </a:prstGeom>
          <a:ln w="28575" cap="sq">
            <a:solidFill>
              <a:srgbClr val="000000"/>
            </a:solidFill>
            <a:miter lim="800000"/>
          </a:ln>
        </p:spPr>
      </p:cxnSp>
      <p:cxnSp>
        <p:nvCxnSpPr>
          <p:cNvPr id="75" name="直接连接符 74"/>
          <p:cNvCxnSpPr/>
          <p:nvPr/>
        </p:nvCxnSpPr>
        <p:spPr>
          <a:xfrm>
            <a:off x="9775937" y="198592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985922"/>
            <a:ext cx="1149639" cy="0"/>
          </a:xfrm>
          <a:prstGeom prst="line">
            <a:avLst/>
          </a:prstGeom>
          <a:ln w="28575" cap="sq">
            <a:solidFill>
              <a:srgbClr val="000000"/>
            </a:solidFill>
            <a:miter lim="800000"/>
          </a:ln>
        </p:spPr>
      </p:cxnSp>
      <p:cxnSp>
        <p:nvCxnSpPr>
          <p:cNvPr id="77" name="直接连接符 76"/>
          <p:cNvCxnSpPr/>
          <p:nvPr/>
        </p:nvCxnSpPr>
        <p:spPr>
          <a:xfrm flipH="1">
            <a:off x="2446962" y="396533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28763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28763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27669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92085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27669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420415"/>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4" name="文本框 83"/>
          <p:cNvSpPr txBox="1"/>
          <p:nvPr/>
        </p:nvSpPr>
        <p:spPr>
          <a:xfrm>
            <a:off x="3535327" y="4411614"/>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5" name="文本框 84"/>
          <p:cNvSpPr txBox="1"/>
          <p:nvPr/>
        </p:nvSpPr>
        <p:spPr>
          <a:xfrm>
            <a:off x="8887920" y="4432426"/>
            <a:ext cx="651589" cy="364843"/>
          </a:xfrm>
          <a:prstGeom prst="rect">
            <a:avLst/>
          </a:prstGeom>
          <a:noFill/>
        </p:spPr>
        <p:txBody>
          <a:bodyPr vert="eaVert" wrap="none" rtlCol="0">
            <a:spAutoFit/>
          </a:bodyPr>
          <a:lstStyle/>
          <a:p>
            <a:r>
              <a:rPr lang="en-US" altLang="zh-CN" sz="3034" dirty="0"/>
              <a:t>…</a:t>
            </a:r>
            <a:endParaRPr lang="zh-CN" altLang="en-US" sz="3034" dirty="0"/>
          </a:p>
        </p:txBody>
      </p:sp>
      <p:sp>
        <p:nvSpPr>
          <p:cNvPr id="86" name="文本框 85"/>
          <p:cNvSpPr txBox="1"/>
          <p:nvPr/>
        </p:nvSpPr>
        <p:spPr>
          <a:xfrm>
            <a:off x="10098752" y="4416586"/>
            <a:ext cx="651589" cy="364843"/>
          </a:xfrm>
          <a:prstGeom prst="rect">
            <a:avLst/>
          </a:prstGeom>
          <a:noFill/>
        </p:spPr>
        <p:txBody>
          <a:bodyPr vert="eaVert" wrap="none" rtlCol="0">
            <a:spAutoFit/>
          </a:bodyPr>
          <a:lstStyle/>
          <a:p>
            <a:r>
              <a:rPr lang="en-US" altLang="zh-CN" sz="3034" dirty="0"/>
              <a:t>…</a:t>
            </a:r>
            <a:endParaRPr lang="zh-CN" altLang="en-US" sz="3034" dirty="0"/>
          </a:p>
        </p:txBody>
      </p:sp>
      <p:cxnSp>
        <p:nvCxnSpPr>
          <p:cNvPr id="87" name="直接连接符 86"/>
          <p:cNvCxnSpPr/>
          <p:nvPr/>
        </p:nvCxnSpPr>
        <p:spPr>
          <a:xfrm>
            <a:off x="3496072" y="309518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309518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666203"/>
            <a:ext cx="0" cy="362363"/>
          </a:xfrm>
          <a:prstGeom prst="line">
            <a:avLst/>
          </a:prstGeom>
          <a:ln w="28575" cap="sq">
            <a:solidFill>
              <a:srgbClr val="000000"/>
            </a:solidFill>
            <a:miter lim="800000"/>
            <a:tailEnd w="lg" len="lg"/>
          </a:ln>
        </p:spPr>
      </p:cxnSp>
      <p:cxnSp>
        <p:nvCxnSpPr>
          <p:cNvPr id="90" name="直接连接符 89"/>
          <p:cNvCxnSpPr>
            <a:endCxn id="12" idx="0"/>
          </p:cNvCxnSpPr>
          <p:nvPr/>
        </p:nvCxnSpPr>
        <p:spPr>
          <a:xfrm>
            <a:off x="3268400" y="2069615"/>
            <a:ext cx="0" cy="1481728"/>
          </a:xfrm>
          <a:prstGeom prst="line">
            <a:avLst/>
          </a:prstGeom>
          <a:ln w="28575" cap="sq">
            <a:solidFill>
              <a:srgbClr val="000000"/>
            </a:solidFill>
            <a:prstDash val="sysDash"/>
            <a:miter lim="800000"/>
          </a:ln>
        </p:spPr>
      </p:cxnSp>
      <p:grpSp>
        <p:nvGrpSpPr>
          <p:cNvPr id="91" name="组合 90"/>
          <p:cNvGrpSpPr/>
          <p:nvPr/>
        </p:nvGrpSpPr>
        <p:grpSpPr>
          <a:xfrm>
            <a:off x="3521885" y="310471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698">
                <a:lnSpc>
                  <a:spcPts val="2250"/>
                </a:lnSpc>
              </a:pPr>
              <a:r>
                <a:rPr lang="zh-CN" altLang="en-US" sz="1896" spc="-55" dirty="0">
                  <a:solidFill>
                    <a:srgbClr val="FF0000"/>
                  </a:solidFill>
                  <a:latin typeface="微软雅黑" panose="020B0503020204020204" pitchFamily="34" charset="-122"/>
                  <a:ea typeface="微软雅黑" panose="020B0503020204020204" pitchFamily="34" charset="-122"/>
                  <a:cs typeface="Century"/>
                </a:rPr>
                <a:t>最短路径延迟</a:t>
              </a:r>
              <a:endParaRPr sz="1949" dirty="0">
                <a:solidFill>
                  <a:srgbClr val="FF0000"/>
                </a:solidFill>
                <a:latin typeface="微软雅黑" panose="020B0503020204020204" pitchFamily="34" charset="-122"/>
                <a:ea typeface="微软雅黑" panose="020B0503020204020204" pitchFamily="34" charset="-122"/>
                <a:cs typeface="Century"/>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942336"/>
            <a:ext cx="6790011" cy="17404"/>
          </a:xfrm>
          <a:prstGeom prst="line">
            <a:avLst/>
          </a:prstGeom>
          <a:ln w="28575" cap="sq">
            <a:solidFill>
              <a:srgbClr val="000000"/>
            </a:solidFill>
            <a:miter lim="800000"/>
          </a:ln>
        </p:spPr>
      </p:cxnSp>
      <p:sp>
        <p:nvSpPr>
          <p:cNvPr id="96" name="object 62"/>
          <p:cNvSpPr/>
          <p:nvPr/>
        </p:nvSpPr>
        <p:spPr>
          <a:xfrm>
            <a:off x="8420031" y="265165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7">
              <a:solidFill>
                <a:prstClr val="black"/>
              </a:solidFill>
              <a:latin typeface="Calibri"/>
            </a:endParaRPr>
          </a:p>
        </p:txBody>
      </p:sp>
      <p:cxnSp>
        <p:nvCxnSpPr>
          <p:cNvPr id="97" name="直接连接符 96"/>
          <p:cNvCxnSpPr/>
          <p:nvPr/>
        </p:nvCxnSpPr>
        <p:spPr>
          <a:xfrm>
            <a:off x="8429887" y="3026533"/>
            <a:ext cx="2477179" cy="0"/>
          </a:xfrm>
          <a:prstGeom prst="line">
            <a:avLst/>
          </a:prstGeom>
          <a:ln w="28575" cap="sq">
            <a:solidFill>
              <a:srgbClr val="000000"/>
            </a:solidFill>
            <a:miter lim="800000"/>
          </a:ln>
        </p:spPr>
      </p:cxnSp>
      <p:sp>
        <p:nvSpPr>
          <p:cNvPr id="98" name="椭圆 97"/>
          <p:cNvSpPr/>
          <p:nvPr/>
        </p:nvSpPr>
        <p:spPr>
          <a:xfrm>
            <a:off x="8735990" y="180056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99" name="组合 98"/>
          <p:cNvGrpSpPr/>
          <p:nvPr/>
        </p:nvGrpSpPr>
        <p:grpSpPr>
          <a:xfrm>
            <a:off x="3511525" y="392085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92780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12865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698">
                <a:lnSpc>
                  <a:spcPts val="2250"/>
                </a:lnSpc>
              </a:pPr>
              <a:r>
                <a:rPr sz="1896"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6"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6"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6"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6"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49"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57265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17" name="矩形 116"/>
          <p:cNvSpPr/>
          <p:nvPr/>
        </p:nvSpPr>
        <p:spPr>
          <a:xfrm>
            <a:off x="3071239" y="496439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94237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19" name="object 68"/>
          <p:cNvSpPr txBox="1"/>
          <p:nvPr/>
        </p:nvSpPr>
        <p:spPr>
          <a:xfrm>
            <a:off x="2792904" y="2019287"/>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0" name="object 68"/>
          <p:cNvSpPr txBox="1"/>
          <p:nvPr/>
        </p:nvSpPr>
        <p:spPr>
          <a:xfrm>
            <a:off x="9326720" y="2018349"/>
            <a:ext cx="391550" cy="256480"/>
          </a:xfrm>
          <a:prstGeom prst="rect">
            <a:avLst/>
          </a:prstGeom>
        </p:spPr>
        <p:txBody>
          <a:bodyPr vert="horz" wrap="square" lIns="0" tIns="0" rIns="0" bIns="0" rtlCol="0">
            <a:spAutoFit/>
          </a:bodyPr>
          <a:lstStyle/>
          <a:p>
            <a:pPr marL="12698">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1" name="椭圆 120"/>
          <p:cNvSpPr/>
          <p:nvPr/>
        </p:nvSpPr>
        <p:spPr>
          <a:xfrm>
            <a:off x="2304104" y="175229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102748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200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down)">
                                      <p:cBhvr>
                                        <p:cTn id="7" dur="10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2000"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10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2000" fill="hold" grpId="0"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10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10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left)">
                                      <p:cBhvr>
                                        <p:cTn id="32" dur="1000"/>
                                        <p:tgtEl>
                                          <p:spTgt spid="91"/>
                                        </p:tgtEl>
                                      </p:cBhvr>
                                    </p:animEffect>
                                  </p:childTnLst>
                                </p:cTn>
                              </p:par>
                              <p:par>
                                <p:cTn id="33" presetID="22" presetClass="entr" presetSubtype="8" repeatCount="200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animEffect transition="in" filter="wipe(left)">
                                      <p:cBhvr>
                                        <p:cTn id="35" dur="1000"/>
                                        <p:tgtEl>
                                          <p:spTgt spid="1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left)">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animBg="1"/>
      <p:bldP spid="116" grpId="0" animBg="1"/>
      <p:bldP spid="1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60212" y="4084658"/>
            <a:ext cx="3569372" cy="2375478"/>
          </a:xfrm>
          <a:prstGeom prst="rect">
            <a:avLst/>
          </a:prstGeom>
        </p:spPr>
      </p:pic>
      <p:pic>
        <p:nvPicPr>
          <p:cNvPr id="30" name="图片 29">
            <a:extLst>
              <a:ext uri="{FF2B5EF4-FFF2-40B4-BE49-F238E27FC236}">
                <a16:creationId xmlns:a16="http://schemas.microsoft.com/office/drawing/2014/main" id="{F3E92151-E84A-488E-8B86-B1648BC4DF61}"/>
              </a:ext>
            </a:extLst>
          </p:cNvPr>
          <p:cNvPicPr>
            <a:picLocks noChangeAspect="1"/>
          </p:cNvPicPr>
          <p:nvPr/>
        </p:nvPicPr>
        <p:blipFill>
          <a:blip r:embed="rId6">
            <a:clrChange>
              <a:clrFrom>
                <a:srgbClr val="656D78"/>
              </a:clrFrom>
              <a:clrTo>
                <a:srgbClr val="656D78">
                  <a:alpha val="0"/>
                </a:srgbClr>
              </a:clrTo>
            </a:clrChange>
          </a:blip>
          <a:stretch>
            <a:fillRect/>
          </a:stretch>
        </p:blipFill>
        <p:spPr>
          <a:xfrm>
            <a:off x="1317718" y="506407"/>
            <a:ext cx="880575" cy="877289"/>
          </a:xfrm>
          <a:prstGeom prst="rect">
            <a:avLst/>
          </a:prstGeom>
        </p:spPr>
      </p:pic>
      <p:pic>
        <p:nvPicPr>
          <p:cNvPr id="31" name="图片 30">
            <a:extLst>
              <a:ext uri="{FF2B5EF4-FFF2-40B4-BE49-F238E27FC236}">
                <a16:creationId xmlns:a16="http://schemas.microsoft.com/office/drawing/2014/main" id="{4A18AE79-F5DF-45E7-84B1-940BB0BCB2E8}"/>
              </a:ext>
            </a:extLst>
          </p:cNvPr>
          <p:cNvPicPr>
            <a:picLocks noChangeAspect="1"/>
          </p:cNvPicPr>
          <p:nvPr/>
        </p:nvPicPr>
        <p:blipFill>
          <a:blip r:embed="rId7"/>
          <a:stretch>
            <a:fillRect/>
          </a:stretch>
        </p:blipFill>
        <p:spPr>
          <a:xfrm>
            <a:off x="-320962" y="1654403"/>
            <a:ext cx="4296880" cy="793906"/>
          </a:xfrm>
          <a:prstGeom prst="rect">
            <a:avLst/>
          </a:prstGeom>
        </p:spPr>
      </p:pic>
      <p:sp>
        <p:nvSpPr>
          <p:cNvPr id="32" name="文本框 26">
            <a:extLst>
              <a:ext uri="{FF2B5EF4-FFF2-40B4-BE49-F238E27FC236}">
                <a16:creationId xmlns:a16="http://schemas.microsoft.com/office/drawing/2014/main" id="{7F39A88E-9583-450E-B287-3F59979CC297}"/>
              </a:ext>
            </a:extLst>
          </p:cNvPr>
          <p:cNvSpPr txBox="1"/>
          <p:nvPr/>
        </p:nvSpPr>
        <p:spPr>
          <a:xfrm>
            <a:off x="-66905" y="5545626"/>
            <a:ext cx="3788299"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33"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188" t="20805" r="27417" b="4822"/>
          <a:stretch/>
        </p:blipFill>
        <p:spPr bwMode="auto">
          <a:xfrm>
            <a:off x="1073788" y="391376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4"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文本框 23">
            <a:extLst>
              <a:ext uri="{FF2B5EF4-FFF2-40B4-BE49-F238E27FC236}">
                <a16:creationId xmlns:a16="http://schemas.microsoft.com/office/drawing/2014/main" id="{E3CA8D5E-F9F5-4648-8B5F-4B9FDD4C2E28}"/>
              </a:ext>
            </a:extLst>
          </p:cNvPr>
          <p:cNvSpPr txBox="1"/>
          <p:nvPr/>
        </p:nvSpPr>
        <p:spPr>
          <a:xfrm>
            <a:off x="-26988" y="2708606"/>
            <a:ext cx="3413126" cy="954087"/>
          </a:xfrm>
          <a:prstGeom prst="rect">
            <a:avLst/>
          </a:prstGeom>
          <a:noFill/>
        </p:spPr>
        <p:txBody>
          <a:bodyPr>
            <a:spAutoFit/>
          </a:bodyPr>
          <a:lstStyle/>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sp>
        <p:nvSpPr>
          <p:cNvPr id="37" name="文本框 1">
            <a:extLst>
              <a:ext uri="{FF2B5EF4-FFF2-40B4-BE49-F238E27FC236}">
                <a16:creationId xmlns:a16="http://schemas.microsoft.com/office/drawing/2014/main" id="{E6FDEEFE-9D91-489B-96C2-CC36D2C8D98D}"/>
              </a:ext>
            </a:extLst>
          </p:cNvPr>
          <p:cNvSpPr txBox="1"/>
          <p:nvPr/>
        </p:nvSpPr>
        <p:spPr>
          <a:xfrm>
            <a:off x="5017168" y="3591166"/>
            <a:ext cx="6063915"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6.1 CPU</a:t>
            </a:r>
            <a:r>
              <a:rPr lang="zh-CN" altLang="en-US" sz="3600" spc="600" dirty="0">
                <a:latin typeface="华文楷体" panose="02010600040101010101" pitchFamily="2" charset="-122"/>
                <a:ea typeface="华文楷体" panose="02010600040101010101" pitchFamily="2" charset="-122"/>
              </a:rPr>
              <a:t>组成与数据通路</a:t>
            </a:r>
          </a:p>
        </p:txBody>
      </p:sp>
      <p:pic>
        <p:nvPicPr>
          <p:cNvPr id="15" name="图片 14">
            <a:extLst>
              <a:ext uri="{FF2B5EF4-FFF2-40B4-BE49-F238E27FC236}">
                <a16:creationId xmlns:a16="http://schemas.microsoft.com/office/drawing/2014/main" id="{82E10008-A8E4-4157-895C-C0D9767B1632}"/>
              </a:ext>
            </a:extLst>
          </p:cNvPr>
          <p:cNvPicPr>
            <a:picLocks noChangeAspect="1"/>
          </p:cNvPicPr>
          <p:nvPr/>
        </p:nvPicPr>
        <p:blipFill>
          <a:blip r:embed="rId9"/>
          <a:stretch>
            <a:fillRect/>
          </a:stretch>
        </p:blipFill>
        <p:spPr>
          <a:xfrm>
            <a:off x="6019784" y="6228528"/>
            <a:ext cx="3440383" cy="607600"/>
          </a:xfrm>
          <a:prstGeom prst="rect">
            <a:avLst/>
          </a:prstGeom>
        </p:spPr>
      </p:pic>
    </p:spTree>
    <p:extLst>
      <p:ext uri="{BB962C8B-B14F-4D97-AF65-F5344CB8AC3E}">
        <p14:creationId xmlns:p14="http://schemas.microsoft.com/office/powerpoint/2010/main" val="2818684282"/>
      </p:ext>
    </p:extLst>
  </p:cSld>
  <p:clrMapOvr>
    <a:masterClrMapping/>
  </p:clrMapOvr>
  <p:transition spd="slow" advClick="0" advTm="84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a:spLocks/>
          </p:cNvSpPr>
          <p:nvPr/>
        </p:nvSpPr>
        <p:spPr bwMode="auto">
          <a:xfrm>
            <a:off x="7270288" y="1903614"/>
            <a:ext cx="4368337" cy="43494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954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extLst>
      <p:ext uri="{BB962C8B-B14F-4D97-AF65-F5344CB8AC3E}">
        <p14:creationId xmlns:p14="http://schemas.microsoft.com/office/powerpoint/2010/main" val="41363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grpSp>
        <p:nvGrpSpPr>
          <p:cNvPr id="5" name="组合 4"/>
          <p:cNvGrpSpPr/>
          <p:nvPr/>
        </p:nvGrpSpPr>
        <p:grpSpPr>
          <a:xfrm>
            <a:off x="10393551" y="22770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dirty="0">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5002252"/>
              <a:ext cx="45224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5005832"/>
              <a:ext cx="50201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p:grpSpPr>
        <p:sp>
          <p:nvSpPr>
            <p:cNvPr id="140" name="Rectangle 104"/>
            <p:cNvSpPr>
              <a:spLocks noChangeArrowheads="1"/>
            </p:cNvSpPr>
            <p:nvPr/>
          </p:nvSpPr>
          <p:spPr bwMode="auto">
            <a:xfrm>
              <a:off x="9702285" y="25847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241" name="组合 240"/>
          <p:cNvGrpSpPr/>
          <p:nvPr/>
        </p:nvGrpSpPr>
        <p:grpSpPr>
          <a:xfrm>
            <a:off x="5884534" y="3678569"/>
            <a:ext cx="3263895" cy="2085059"/>
            <a:chOff x="5884534" y="3678569"/>
            <a:chExt cx="3263895" cy="2085059"/>
          </a:xfrm>
        </p:grpSpPr>
        <p:sp>
          <p:nvSpPr>
            <p:cNvPr id="240" name="任意多边形 239"/>
            <p:cNvSpPr/>
            <p:nvPr/>
          </p:nvSpPr>
          <p:spPr>
            <a:xfrm rot="10800000">
              <a:off x="6900832" y="4405998"/>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a:off x="5884534" y="3678569"/>
              <a:ext cx="3263895" cy="2085059"/>
              <a:chOff x="5884534" y="3678569"/>
              <a:chExt cx="3263895" cy="2085059"/>
            </a:xfrm>
          </p:grpSpPr>
          <p:grpSp>
            <p:nvGrpSpPr>
              <p:cNvPr id="158" name="组合 157"/>
              <p:cNvGrpSpPr/>
              <p:nvPr/>
            </p:nvGrpSpPr>
            <p:grpSpPr>
              <a:xfrm>
                <a:off x="5884534" y="3860383"/>
                <a:ext cx="3263895" cy="1903245"/>
                <a:chOff x="5884534" y="3860383"/>
                <a:chExt cx="3263895" cy="1903245"/>
              </a:xfrm>
            </p:grpSpPr>
            <p:sp>
              <p:nvSpPr>
                <p:cNvPr id="138" name="Text Box 36"/>
                <p:cNvSpPr txBox="1">
                  <a:spLocks noChangeArrowheads="1"/>
                </p:cNvSpPr>
                <p:nvPr/>
              </p:nvSpPr>
              <p:spPr bwMode="auto">
                <a:xfrm>
                  <a:off x="6503847" y="46576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p:grpSpPr>
              <p:grpSp>
                <p:nvGrpSpPr>
                  <p:cNvPr id="27" name="组合 26"/>
                  <p:cNvGrpSpPr/>
                  <p:nvPr/>
                </p:nvGrpSpPr>
                <p:grpSpPr>
                  <a:xfrm>
                    <a:off x="6400895" y="3860383"/>
                    <a:ext cx="2747534" cy="1903245"/>
                    <a:chOff x="6608302" y="4136717"/>
                    <a:chExt cx="289778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712" cy="942122"/>
                      <a:chOff x="5286697" y="3767069"/>
                      <a:chExt cx="203971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14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376"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464"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2" y="4136717"/>
                      <a:ext cx="2860143" cy="1826436"/>
                      <a:chOff x="6608302" y="4136717"/>
                      <a:chExt cx="2860143"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2" y="4987244"/>
                        <a:ext cx="773262"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35" name="直接箭头连接符 134"/>
                  <p:cNvCxnSpPr/>
                  <p:nvPr/>
                </p:nvCxnSpPr>
                <p:spPr>
                  <a:xfrm rot="5400000" flipV="1">
                    <a:off x="5983433" y="50312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5912517" y="51896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sp>
        <p:nvSpPr>
          <p:cNvPr id="161"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64" name="组合 163"/>
          <p:cNvGrpSpPr/>
          <p:nvPr/>
        </p:nvGrpSpPr>
        <p:grpSpPr>
          <a:xfrm>
            <a:off x="5557179" y="14694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grpSp>
        <p:nvGrpSpPr>
          <p:cNvPr id="210" name="组合 209"/>
          <p:cNvGrpSpPr/>
          <p:nvPr/>
        </p:nvGrpSpPr>
        <p:grpSpPr>
          <a:xfrm>
            <a:off x="5557179" y="1469408"/>
            <a:ext cx="6128497" cy="4575782"/>
            <a:chOff x="5557179" y="1469408"/>
            <a:chExt cx="6128497" cy="4575782"/>
          </a:xfrm>
        </p:grpSpPr>
        <p:sp>
          <p:nvSpPr>
            <p:cNvPr id="211" name="Text Box 54"/>
            <p:cNvSpPr txBox="1">
              <a:spLocks noChangeArrowheads="1"/>
            </p:cNvSpPr>
            <p:nvPr/>
          </p:nvSpPr>
          <p:spPr bwMode="auto">
            <a:xfrm>
              <a:off x="6959266" y="1506758"/>
              <a:ext cx="377394"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 Box 52"/>
            <p:cNvSpPr txBox="1">
              <a:spLocks noChangeArrowheads="1"/>
            </p:cNvSpPr>
            <p:nvPr/>
          </p:nvSpPr>
          <p:spPr bwMode="auto">
            <a:xfrm>
              <a:off x="6953114" y="1878569"/>
              <a:ext cx="455667" cy="2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215"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6"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7"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sp>
          <p:nvSpPr>
            <p:cNvPr id="218" name="Text Box 105"/>
            <p:cNvSpPr txBox="1">
              <a:spLocks noChangeArrowheads="1"/>
            </p:cNvSpPr>
            <p:nvPr/>
          </p:nvSpPr>
          <p:spPr bwMode="auto">
            <a:xfrm>
              <a:off x="8424875" y="4540875"/>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219" name="Text Box 46"/>
            <p:cNvSpPr txBox="1">
              <a:spLocks noChangeArrowheads="1"/>
            </p:cNvSpPr>
            <p:nvPr/>
          </p:nvSpPr>
          <p:spPr bwMode="auto">
            <a:xfrm>
              <a:off x="6660232" y="3860383"/>
              <a:ext cx="389597" cy="23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220" name="Text Box 38"/>
            <p:cNvSpPr txBox="1">
              <a:spLocks noChangeArrowheads="1"/>
            </p:cNvSpPr>
            <p:nvPr/>
          </p:nvSpPr>
          <p:spPr bwMode="auto">
            <a:xfrm>
              <a:off x="6794339"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4"/>
            <p:cNvSpPr txBox="1">
              <a:spLocks noChangeArrowheads="1"/>
            </p:cNvSpPr>
            <p:nvPr/>
          </p:nvSpPr>
          <p:spPr bwMode="auto">
            <a:xfrm>
              <a:off x="8195380" y="4716605"/>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sp>
          <p:nvSpPr>
            <p:cNvPr id="222"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224"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225"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6"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7"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231"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Text Box 35"/>
            <p:cNvSpPr txBox="1">
              <a:spLocks noChangeArrowheads="1"/>
            </p:cNvSpPr>
            <p:nvPr/>
          </p:nvSpPr>
          <p:spPr bwMode="auto">
            <a:xfrm>
              <a:off x="10881641" y="3741529"/>
              <a:ext cx="736851" cy="26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aphicFrame>
        <p:nvGraphicFramePr>
          <p:cNvPr id="236" name="表格 235"/>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841136919"/>
                    </a:ext>
                  </a:extLst>
                </a:gridCol>
                <a:gridCol w="3377654">
                  <a:extLst>
                    <a:ext uri="{9D8B030D-6E8A-4147-A177-3AD203B41FA5}">
                      <a16:colId xmlns:a16="http://schemas.microsoft.com/office/drawing/2014/main" val="683982917"/>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752963665"/>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237" name="表格 236"/>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841136919"/>
                    </a:ext>
                  </a:extLst>
                </a:gridCol>
                <a:gridCol w="3377654">
                  <a:extLst>
                    <a:ext uri="{9D8B030D-6E8A-4147-A177-3AD203B41FA5}">
                      <a16:colId xmlns:a16="http://schemas.microsoft.com/office/drawing/2014/main" val="683982917"/>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456679210"/>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238" name="表格 237"/>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841136919"/>
                    </a:ext>
                  </a:extLst>
                </a:gridCol>
                <a:gridCol w="3377654">
                  <a:extLst>
                    <a:ext uri="{9D8B030D-6E8A-4147-A177-3AD203B41FA5}">
                      <a16:colId xmlns:a16="http://schemas.microsoft.com/office/drawing/2014/main" val="683982917"/>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98956">
                <a:tc>
                  <a:txBody>
                    <a:bodyPr/>
                    <a:lstStyle/>
                    <a:p>
                      <a:pPr algn="l"/>
                      <a:r>
                        <a:rPr lang="en-US" altLang="zh-CN" sz="160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239" name="表格 238"/>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841136919"/>
                    </a:ext>
                  </a:extLst>
                </a:gridCol>
                <a:gridCol w="3377654">
                  <a:extLst>
                    <a:ext uri="{9D8B030D-6E8A-4147-A177-3AD203B41FA5}">
                      <a16:colId xmlns:a16="http://schemas.microsoft.com/office/drawing/2014/main" val="683982917"/>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98956">
                <a:tc>
                  <a:txBody>
                    <a:bodyPr/>
                    <a:lstStyle/>
                    <a:p>
                      <a:pPr algn="l"/>
                      <a:r>
                        <a:rPr lang="en-US" altLang="zh-CN" sz="160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98956">
                <a:tc>
                  <a:txBody>
                    <a:bodyPr/>
                    <a:lstStyle/>
                    <a:p>
                      <a:pPr algn="l"/>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6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Tree>
    <p:custDataLst>
      <p:tags r:id="rId1"/>
    </p:custDataLst>
    <p:extLst>
      <p:ext uri="{BB962C8B-B14F-4D97-AF65-F5344CB8AC3E}">
        <p14:creationId xmlns:p14="http://schemas.microsoft.com/office/powerpoint/2010/main" val="3839033339"/>
      </p:ext>
    </p:extLst>
  </p:cSld>
  <p:clrMapOvr>
    <a:masterClrMapping/>
  </p:clrMapOvr>
  <p:transition spd="slow" advClick="0" advTm="3066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wipe(left)">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wipe(right)">
                                      <p:cBhvr>
                                        <p:cTn id="17" dur="500"/>
                                        <p:tgtEl>
                                          <p:spTgt spid="2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wipe(left)">
                                      <p:cBhvr>
                                        <p:cTn id="22" dur="500"/>
                                        <p:tgtEl>
                                          <p:spTgt spid="1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wipe(left)">
                                      <p:cBhvr>
                                        <p:cTn id="27" dur="500"/>
                                        <p:tgtEl>
                                          <p:spTgt spid="1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64"/>
                                        </p:tgtEl>
                                        <p:attrNameLst>
                                          <p:attrName>style.visibility</p:attrName>
                                        </p:attrNameLst>
                                      </p:cBhvr>
                                      <p:to>
                                        <p:strVal val="visible"/>
                                      </p:to>
                                    </p:set>
                                    <p:animEffect transition="in" filter="wipe(right)">
                                      <p:cBhvr>
                                        <p:cTn id="37" dur="500"/>
                                        <p:tgtEl>
                                          <p:spTgt spid="1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3"/>
                                        </p:tgtEl>
                                        <p:attrNameLst>
                                          <p:attrName>style.visibility</p:attrName>
                                        </p:attrNameLst>
                                      </p:cBhvr>
                                      <p:to>
                                        <p:strVal val="visible"/>
                                      </p:to>
                                    </p:set>
                                    <p:animEffect transition="in" filter="wipe(left)">
                                      <p:cBhvr>
                                        <p:cTn id="42" dur="500"/>
                                        <p:tgtEl>
                                          <p:spTgt spid="1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7"/>
                                        </p:tgtEl>
                                        <p:attrNameLst>
                                          <p:attrName>style.visibility</p:attrName>
                                        </p:attrNameLst>
                                      </p:cBhvr>
                                      <p:to>
                                        <p:strVal val="visible"/>
                                      </p:to>
                                    </p:set>
                                    <p:animEffect transition="in" filter="wipe(down)">
                                      <p:cBhvr>
                                        <p:cTn id="47" dur="500"/>
                                        <p:tgtEl>
                                          <p:spTgt spid="20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9"/>
                                        </p:tgtEl>
                                        <p:attrNameLst>
                                          <p:attrName>style.visibility</p:attrName>
                                        </p:attrNameLst>
                                      </p:cBhvr>
                                      <p:to>
                                        <p:strVal val="visible"/>
                                      </p:to>
                                    </p:set>
                                    <p:animEffect transition="in" filter="wipe(down)">
                                      <p:cBhvr>
                                        <p:cTn id="52" dur="500"/>
                                        <p:tgtEl>
                                          <p:spTgt spid="20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down)">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wipe(down)">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repeatCount="4000" fill="hold" nodeType="clickEffect">
                                  <p:stCondLst>
                                    <p:cond delay="0"/>
                                  </p:stCondLst>
                                  <p:childTnLst>
                                    <p:set>
                                      <p:cBhvr>
                                        <p:cTn id="66" dur="1" fill="hold">
                                          <p:stCondLst>
                                            <p:cond delay="0"/>
                                          </p:stCondLst>
                                        </p:cTn>
                                        <p:tgtEl>
                                          <p:spTgt spid="210"/>
                                        </p:tgtEl>
                                        <p:attrNameLst>
                                          <p:attrName>style.visibility</p:attrName>
                                        </p:attrNameLst>
                                      </p:cBhvr>
                                      <p:to>
                                        <p:strVal val="visible"/>
                                      </p:to>
                                    </p:set>
                                    <p:animEffect transition="in" filter="wipe(down)">
                                      <p:cBhvr>
                                        <p:cTn id="67" dur="500"/>
                                        <p:tgtEl>
                                          <p:spTgt spid="2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36"/>
                                        </p:tgtEl>
                                        <p:attrNameLst>
                                          <p:attrName>style.visibility</p:attrName>
                                        </p:attrNameLst>
                                      </p:cBhvr>
                                      <p:to>
                                        <p:strVal val="visible"/>
                                      </p:to>
                                    </p:set>
                                    <p:animEffect transition="in" filter="wipe(left)">
                                      <p:cBhvr>
                                        <p:cTn id="72" dur="500"/>
                                        <p:tgtEl>
                                          <p:spTgt spid="2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7"/>
                                        </p:tgtEl>
                                        <p:attrNameLst>
                                          <p:attrName>style.visibility</p:attrName>
                                        </p:attrNameLst>
                                      </p:cBhvr>
                                      <p:to>
                                        <p:strVal val="visible"/>
                                      </p:to>
                                    </p:set>
                                    <p:animEffect transition="in" filter="wipe(left)">
                                      <p:cBhvr>
                                        <p:cTn id="77" dur="500"/>
                                        <p:tgtEl>
                                          <p:spTgt spid="2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38"/>
                                        </p:tgtEl>
                                        <p:attrNameLst>
                                          <p:attrName>style.visibility</p:attrName>
                                        </p:attrNameLst>
                                      </p:cBhvr>
                                      <p:to>
                                        <p:strVal val="visible"/>
                                      </p:to>
                                    </p:set>
                                    <p:animEffect transition="in" filter="wipe(left)">
                                      <p:cBhvr>
                                        <p:cTn id="82" dur="500"/>
                                        <p:tgtEl>
                                          <p:spTgt spid="23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9"/>
                                        </p:tgtEl>
                                        <p:attrNameLst>
                                          <p:attrName>style.visibility</p:attrName>
                                        </p:attrNameLst>
                                      </p:cBhvr>
                                      <p:to>
                                        <p:strVal val="visible"/>
                                      </p:to>
                                    </p:set>
                                    <p:animEffect transition="in" filter="wipe(left)">
                                      <p:cBhvr>
                                        <p:cTn id="8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Lst>
  </p:timing>
  <p:extLst>
    <p:ext uri="{E180D4A7-C9FB-4DFB-919C-405C955672EB}">
      <p14:showEvtLst xmlns:p14="http://schemas.microsoft.com/office/powerpoint/2010/main">
        <p14:playEvt time="135" objId="19"/>
        <p14:stopEvt time="304481" objId="19"/>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zh-CN" altLang="en-US" sz="1327"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38"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38"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277"/>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277">
                  <a:defRPr/>
                </a:pPr>
                <a:r>
                  <a:rPr lang="en-US" altLang="zh-CN" sz="1707"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7"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896"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6" kern="0" dirty="0">
                <a:solidFill>
                  <a:schemeClr val="accent5">
                    <a:lumMod val="60000"/>
                    <a:lumOff val="40000"/>
                  </a:schemeClr>
                </a:solidFill>
                <a:latin typeface="Segoe UI Black" panose="020B0A02040204020203" pitchFamily="34" charset="0"/>
                <a:ea typeface="华文细黑"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277">
                <a:defRPr/>
              </a:pPr>
              <a:r>
                <a:rPr lang="en-US" altLang="zh-CN" sz="1517"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7" kern="0" dirty="0">
                <a:latin typeface="Segoe UI Black" panose="020B0A02040204020203" pitchFamily="34" charset="0"/>
                <a:ea typeface="华文细黑"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277">
                <a:defRPr/>
              </a:pPr>
              <a:endParaRPr lang="zh-CN" altLang="en-US" sz="2655" i="1" kern="0">
                <a:solidFill>
                  <a:srgbClr val="FFFFFF"/>
                </a:solidFill>
                <a:latin typeface="Segoe UI Black" panose="020B0A02040204020203" pitchFamily="34" charset="0"/>
                <a:ea typeface="微软雅黑"/>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277">
                  <a:defRPr/>
                </a:pPr>
                <a:r>
                  <a:rPr lang="zh-CN" altLang="en-US" sz="1517" b="1" kern="0" dirty="0">
                    <a:solidFill>
                      <a:srgbClr val="000000"/>
                    </a:solidFill>
                    <a:latin typeface="Segoe UI Black" panose="020B0A02040204020203" pitchFamily="34" charset="0"/>
                    <a:ea typeface="微软雅黑"/>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7"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latin typeface="Segoe UI Black" panose="020B0A02040204020203" pitchFamily="34" charset="0"/>
                  <a:ea typeface="华文细黑"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277">
                  <a:defRPr/>
                </a:pPr>
                <a:endParaRPr lang="zh-CN" altLang="en-US" sz="1896"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7" kern="0" dirty="0">
                  <a:solidFill>
                    <a:srgbClr val="000000"/>
                  </a:solidFill>
                  <a:latin typeface="Segoe UI Black" panose="020B0A02040204020203" pitchFamily="34" charset="0"/>
                  <a:ea typeface="华文细黑"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7" kern="0" dirty="0">
                  <a:solidFill>
                    <a:srgbClr val="0000FF"/>
                  </a:solidFill>
                  <a:latin typeface="Segoe UI Black" panose="020B0A02040204020203" pitchFamily="34" charset="0"/>
                  <a:ea typeface="华文细黑"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326" eaLnBrk="1" fontAlgn="auto" latinLnBrk="0" hangingPunct="1">
                <a:lnSpc>
                  <a:spcPct val="100000"/>
                </a:lnSpc>
                <a:spcBef>
                  <a:spcPts val="0"/>
                </a:spcBef>
                <a:spcAft>
                  <a:spcPts val="0"/>
                </a:spcAft>
                <a:buClrTx/>
                <a:buSzTx/>
                <a:buFontTx/>
                <a:buNone/>
                <a:tabLst/>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6" dirty="0">
                  <a:solidFill>
                    <a:srgbClr val="7030A0"/>
                  </a:solidFill>
                </a:rPr>
                <a:t>bus1</a:t>
              </a:r>
              <a:endParaRPr lang="zh-CN" altLang="en-US" sz="1896"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B0F0"/>
                    </a:solidFill>
                    <a:latin typeface="Segoe UI Black" panose="020B0A02040204020203" pitchFamily="34" charset="0"/>
                    <a:ea typeface="微软雅黑"/>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277">
                    <a:defRPr/>
                  </a:pPr>
                  <a:endParaRPr lang="zh-CN" altLang="en-US" sz="1517" b="1" kern="0">
                    <a:solidFill>
                      <a:srgbClr val="000000"/>
                    </a:solidFill>
                    <a:latin typeface="Segoe UI Black" panose="020B0A02040204020203" pitchFamily="34" charset="0"/>
                    <a:ea typeface="微软雅黑"/>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277">
                  <a:defRPr/>
                </a:pP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7"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7" kern="0" dirty="0">
                  <a:solidFill>
                    <a:srgbClr val="C00000"/>
                  </a:solidFill>
                  <a:latin typeface="Segoe UI Black" panose="020B0A02040204020203" pitchFamily="34" charset="0"/>
                  <a:ea typeface="华文细黑"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extLst>
      <p:ext uri="{BB962C8B-B14F-4D97-AF65-F5344CB8AC3E}">
        <p14:creationId xmlns:p14="http://schemas.microsoft.com/office/powerpoint/2010/main" val="89900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a:extLst>
              <a:ext uri="{FF2B5EF4-FFF2-40B4-BE49-F238E27FC236}">
                <a16:creationId xmlns:a16="http://schemas.microsoft.com/office/drawing/2014/main" id="{083F1803-E01C-499C-8DE9-4FDC2E176D6B}"/>
              </a:ext>
            </a:extLst>
          </p:cNvPr>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6" name="直接连接符 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a:extLst>
              <a:ext uri="{FF2B5EF4-FFF2-40B4-BE49-F238E27FC236}">
                <a16:creationId xmlns:a16="http://schemas.microsoft.com/office/drawing/2014/main" id="{1843CBDC-CFEC-4BD2-AD0B-815B0D453B1B}"/>
              </a:ext>
            </a:extLst>
          </p:cNvPr>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3" name="矩形 22">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9EC13A88-E991-4549-A4E9-1AB624E29D45}"/>
              </a:ext>
            </a:extLst>
          </p:cNvPr>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2" name="直接连接符 31">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a:extLst>
              <a:ext uri="{FF2B5EF4-FFF2-40B4-BE49-F238E27FC236}">
                <a16:creationId xmlns:a16="http://schemas.microsoft.com/office/drawing/2014/main" id="{0F435E62-1B17-4BA9-998E-C68E27B7159C}"/>
              </a:ext>
            </a:extLst>
          </p:cNvPr>
          <p:cNvCxnSpPr>
            <a:cxnSpLocks/>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grpSp>
        <p:nvGrpSpPr>
          <p:cNvPr id="37" name="组合 36">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38" name="矩形 37">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9" name="矩形 38">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latin typeface="微软雅黑"/>
                  <a:ea typeface="微软雅黑"/>
                </a:rPr>
                <a:t>指令</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grpSp>
      <p:sp>
        <p:nvSpPr>
          <p:cNvPr id="42" name="矩形 41">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46" name="矩形 45">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48" name="矩形 47">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49" name="矩形 48">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50" name="矩形 49">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51" name="矩形 50">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52" name="矩形 51">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53" name="矩形 52">
            <a:extLst>
              <a:ext uri="{FF2B5EF4-FFF2-40B4-BE49-F238E27FC236}">
                <a16:creationId xmlns:a16="http://schemas.microsoft.com/office/drawing/2014/main" id="{06D13955-8991-4AB9-8AE6-E6D52BF4E822}"/>
              </a:ext>
            </a:extLst>
          </p:cNvPr>
          <p:cNvSpPr>
            <a:spLocks/>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54" name="矩形 53">
            <a:extLst>
              <a:ext uri="{FF2B5EF4-FFF2-40B4-BE49-F238E27FC236}">
                <a16:creationId xmlns:a16="http://schemas.microsoft.com/office/drawing/2014/main" id="{35F5988D-9868-4683-92E1-7DD10CC02284}"/>
              </a:ext>
            </a:extLst>
          </p:cNvPr>
          <p:cNvSpPr/>
          <p:nvPr/>
        </p:nvSpPr>
        <p:spPr>
          <a:xfrm>
            <a:off x="4823256" y="3473409"/>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32DF3147-11BF-4F5C-8978-CAF054A4CCDD}"/>
              </a:ext>
            </a:extLst>
          </p:cNvPr>
          <p:cNvSpPr/>
          <p:nvPr/>
        </p:nvSpPr>
        <p:spPr>
          <a:xfrm>
            <a:off x="4824328" y="3777623"/>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D38C2BD-176A-44EC-BE75-198DF8F2BDE6}"/>
              </a:ext>
            </a:extLst>
          </p:cNvPr>
          <p:cNvSpPr/>
          <p:nvPr/>
        </p:nvSpPr>
        <p:spPr>
          <a:xfrm>
            <a:off x="4818000" y="4107545"/>
            <a:ext cx="42992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57" name="矩形 56">
            <a:extLst>
              <a:ext uri="{FF2B5EF4-FFF2-40B4-BE49-F238E27FC236}">
                <a16:creationId xmlns:a16="http://schemas.microsoft.com/office/drawing/2014/main" id="{6EC311AC-23AA-44AC-815A-8889216F2B8B}"/>
              </a:ext>
            </a:extLst>
          </p:cNvPr>
          <p:cNvSpPr/>
          <p:nvPr/>
        </p:nvSpPr>
        <p:spPr>
          <a:xfrm>
            <a:off x="4823256" y="4443818"/>
            <a:ext cx="46839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58" name="矩形 57">
            <a:extLst>
              <a:ext uri="{FF2B5EF4-FFF2-40B4-BE49-F238E27FC236}">
                <a16:creationId xmlns:a16="http://schemas.microsoft.com/office/drawing/2014/main" id="{CAC34120-E9F4-49D1-AD8A-A3BD3D3C8D26}"/>
              </a:ext>
            </a:extLst>
          </p:cNvPr>
          <p:cNvSpPr/>
          <p:nvPr/>
        </p:nvSpPr>
        <p:spPr>
          <a:xfrm>
            <a:off x="5316892" y="3227979"/>
            <a:ext cx="449162"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59" name="矩形 58">
            <a:extLst>
              <a:ext uri="{FF2B5EF4-FFF2-40B4-BE49-F238E27FC236}">
                <a16:creationId xmlns:a16="http://schemas.microsoft.com/office/drawing/2014/main" id="{45926BBC-26ED-4FD0-B8B6-D5969ED71709}"/>
              </a:ext>
            </a:extLst>
          </p:cNvPr>
          <p:cNvSpPr/>
          <p:nvPr/>
        </p:nvSpPr>
        <p:spPr>
          <a:xfrm>
            <a:off x="5178608" y="4210494"/>
            <a:ext cx="864340" cy="296556"/>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60" name="矩形 59">
            <a:extLst>
              <a:ext uri="{FF2B5EF4-FFF2-40B4-BE49-F238E27FC236}">
                <a16:creationId xmlns:a16="http://schemas.microsoft.com/office/drawing/2014/main" id="{4C593A01-858B-4B68-AF47-71D6F26A6E5F}"/>
              </a:ext>
            </a:extLst>
          </p:cNvPr>
          <p:cNvSpPr/>
          <p:nvPr/>
        </p:nvSpPr>
        <p:spPr>
          <a:xfrm>
            <a:off x="5866794" y="3483146"/>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61" name="矩形 60">
            <a:extLst>
              <a:ext uri="{FF2B5EF4-FFF2-40B4-BE49-F238E27FC236}">
                <a16:creationId xmlns:a16="http://schemas.microsoft.com/office/drawing/2014/main" id="{073FB5D5-5546-4A1A-B00C-0B340A318ADD}"/>
              </a:ext>
            </a:extLst>
          </p:cNvPr>
          <p:cNvSpPr/>
          <p:nvPr/>
        </p:nvSpPr>
        <p:spPr>
          <a:xfrm>
            <a:off x="5859075" y="3880852"/>
            <a:ext cx="38343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a:extLst>
                <a:ext uri="{FF2B5EF4-FFF2-40B4-BE49-F238E27FC236}">
                  <a16:creationId xmlns:a16="http://schemas.microsoft.com/office/drawing/2014/main" id="{6C2FCBC5-1898-4C55-8A7D-7DB4F2A02A90}"/>
                </a:ext>
              </a:extLst>
            </p:cNvPr>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4" name="矩形 63">
              <a:extLst>
                <a:ext uri="{FF2B5EF4-FFF2-40B4-BE49-F238E27FC236}">
                  <a16:creationId xmlns:a16="http://schemas.microsoft.com/office/drawing/2014/main" id="{DB6FEBF0-D3C1-4E44-A076-F8543F45AA45}"/>
                </a:ext>
              </a:extLst>
            </p:cNvPr>
            <p:cNvSpPr/>
            <p:nvPr/>
          </p:nvSpPr>
          <p:spPr>
            <a:xfrm>
              <a:off x="4451072" y="4543951"/>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sp>
        <p:nvSpPr>
          <p:cNvPr id="65" name="流程图: 手动操作 64">
            <a:extLst>
              <a:ext uri="{FF2B5EF4-FFF2-40B4-BE49-F238E27FC236}">
                <a16:creationId xmlns:a16="http://schemas.microsoft.com/office/drawing/2014/main" id="{6C2FCBC5-1898-4C55-8A7D-7DB4F2A02A90}"/>
              </a:ext>
            </a:extLst>
          </p:cNvPr>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6" name="矩形 65">
            <a:extLst>
              <a:ext uri="{FF2B5EF4-FFF2-40B4-BE49-F238E27FC236}">
                <a16:creationId xmlns:a16="http://schemas.microsoft.com/office/drawing/2014/main" id="{DB6FEBF0-D3C1-4E44-A076-F8543F45AA45}"/>
              </a:ext>
            </a:extLst>
          </p:cNvPr>
          <p:cNvSpPr/>
          <p:nvPr/>
        </p:nvSpPr>
        <p:spPr>
          <a:xfrm>
            <a:off x="1354929" y="3349346"/>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7" name="流程图: 手动操作 66">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68" name="矩形 67">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sp>
        <p:nvSpPr>
          <p:cNvPr id="69" name="流程图: 手动操作 68">
            <a:extLst>
              <a:ext uri="{FF2B5EF4-FFF2-40B4-BE49-F238E27FC236}">
                <a16:creationId xmlns:a16="http://schemas.microsoft.com/office/drawing/2014/main" id="{6C2FCBC5-1898-4C55-8A7D-7DB4F2A02A90}"/>
              </a:ext>
            </a:extLst>
          </p:cNvPr>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0" name="矩形 69">
            <a:extLst>
              <a:ext uri="{FF2B5EF4-FFF2-40B4-BE49-F238E27FC236}">
                <a16:creationId xmlns:a16="http://schemas.microsoft.com/office/drawing/2014/main" id="{DB6FEBF0-D3C1-4E44-A076-F8543F45AA45}"/>
              </a:ext>
            </a:extLst>
          </p:cNvPr>
          <p:cNvSpPr/>
          <p:nvPr/>
        </p:nvSpPr>
        <p:spPr>
          <a:xfrm>
            <a:off x="10679789" y="3558777"/>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74" name="平行四边形 73">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5" name="矩形 74">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76" name="矩形 75">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77" name="矩形 76">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a:extLst>
              <a:ext uri="{FF2B5EF4-FFF2-40B4-BE49-F238E27FC236}">
                <a16:creationId xmlns:a16="http://schemas.microsoft.com/office/drawing/2014/main" id="{8C4A7878-3EB6-4E68-83D1-828EE5148B79}"/>
              </a:ext>
            </a:extLst>
          </p:cNvPr>
          <p:cNvSpPr/>
          <p:nvPr/>
        </p:nvSpPr>
        <p:spPr>
          <a:xfrm>
            <a:off x="7178354" y="3902221"/>
            <a:ext cx="52450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SrcB</a:t>
            </a:r>
            <a:endParaRPr lang="zh-CN" altLang="en-US" sz="1327"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81" name="矩形 80">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sp>
        <p:nvSpPr>
          <p:cNvPr id="82" name="任意多边形: 形状 323">
            <a:extLst>
              <a:ext uri="{FF2B5EF4-FFF2-40B4-BE49-F238E27FC236}">
                <a16:creationId xmlns:a16="http://schemas.microsoft.com/office/drawing/2014/main" id="{3B04B997-499F-4890-B68B-471A8EBFDD67}"/>
              </a:ext>
            </a:extLst>
          </p:cNvPr>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83" name="矩形 82">
            <a:extLst>
              <a:ext uri="{FF2B5EF4-FFF2-40B4-BE49-F238E27FC236}">
                <a16:creationId xmlns:a16="http://schemas.microsoft.com/office/drawing/2014/main" id="{CF41F216-AFB6-4A00-9021-A79FAADE4749}"/>
              </a:ext>
            </a:extLst>
          </p:cNvPr>
          <p:cNvSpPr/>
          <p:nvPr/>
        </p:nvSpPr>
        <p:spPr>
          <a:xfrm rot="16200000">
            <a:off x="7702130" y="3760608"/>
            <a:ext cx="530915" cy="296556"/>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sp>
        <p:nvSpPr>
          <p:cNvPr id="84" name="矩形 83">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86" name="直接连接符 85">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89" name="矩形 88">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90" name="矩形 89">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93" name="矩形 92">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latin typeface="微软雅黑"/>
                  <a:ea typeface="微软雅黑"/>
                </a:rPr>
                <a:t>数据</a:t>
              </a:r>
              <a:endParaRPr lang="en-US" altLang="zh-CN" sz="1327" b="1" kern="0" dirty="0">
                <a:latin typeface="微软雅黑"/>
                <a:ea typeface="微软雅黑"/>
              </a:endParaRPr>
            </a:p>
            <a:p>
              <a:pPr algn="ctr" defTabSz="914277"/>
              <a:r>
                <a:rPr lang="zh-CN" altLang="en-US" sz="1327" b="1" kern="0" dirty="0">
                  <a:latin typeface="微软雅黑"/>
                  <a:ea typeface="微软雅黑"/>
                </a:rPr>
                <a:t>存储器</a:t>
              </a:r>
            </a:p>
          </p:txBody>
        </p:sp>
        <p:sp>
          <p:nvSpPr>
            <p:cNvPr id="94" name="矩形 93">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95" name="矩形 94">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D3A2499C-02EC-4853-B80E-364C09F71C0F}"/>
              </a:ext>
            </a:extLst>
          </p:cNvPr>
          <p:cNvSpPr/>
          <p:nvPr/>
        </p:nvSpPr>
        <p:spPr>
          <a:xfrm>
            <a:off x="2797871" y="505400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8" name="矩形 97">
            <a:extLst>
              <a:ext uri="{FF2B5EF4-FFF2-40B4-BE49-F238E27FC236}">
                <a16:creationId xmlns:a16="http://schemas.microsoft.com/office/drawing/2014/main" id="{D3A2499C-02EC-4853-B80E-364C09F71C0F}"/>
              </a:ext>
            </a:extLst>
          </p:cNvPr>
          <p:cNvSpPr/>
          <p:nvPr/>
        </p:nvSpPr>
        <p:spPr>
          <a:xfrm>
            <a:off x="7917148" y="5448360"/>
            <a:ext cx="357790" cy="384080"/>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sp>
        <p:nvSpPr>
          <p:cNvPr id="99" name="矩形 98">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02" name="直接连接符 101">
            <a:extLst>
              <a:ext uri="{FF2B5EF4-FFF2-40B4-BE49-F238E27FC236}">
                <a16:creationId xmlns:a16="http://schemas.microsoft.com/office/drawing/2014/main" id="{2EF7FF38-547F-4842-883B-B8ED6547CE15}"/>
              </a:ext>
            </a:extLst>
          </p:cNvPr>
          <p:cNvCxnSpPr>
            <a:cxnSpLocks/>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53" name="矩形 15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155" name="矩形 15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cxnSp>
        <p:nvCxnSpPr>
          <p:cNvPr id="156" name="直接连接符 155">
            <a:extLst>
              <a:ext uri="{FF2B5EF4-FFF2-40B4-BE49-F238E27FC236}">
                <a16:creationId xmlns:a16="http://schemas.microsoft.com/office/drawing/2014/main" id="{E36DE31D-6224-4A79-A586-E90E1B755F76}"/>
              </a:ext>
            </a:extLst>
          </p:cNvPr>
          <p:cNvCxnSpPr>
            <a:cxnSpLocks/>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a:extLst>
              <a:ext uri="{FF2B5EF4-FFF2-40B4-BE49-F238E27FC236}">
                <a16:creationId xmlns:a16="http://schemas.microsoft.com/office/drawing/2014/main" id="{1843CBDC-CFEC-4BD2-AD0B-815B0D453B1B}"/>
              </a:ext>
            </a:extLst>
          </p:cNvPr>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a:extLst>
              <a:ext uri="{FF2B5EF4-FFF2-40B4-BE49-F238E27FC236}">
                <a16:creationId xmlns:a16="http://schemas.microsoft.com/office/drawing/2014/main" id="{ED3A89F2-DBF5-4765-954D-9639849D2068}"/>
              </a:ext>
            </a:extLst>
          </p:cNvPr>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 fmla="*/ 0 w 4762500"/>
              <a:gd name="connsiteY0" fmla="*/ 0 h 1593057"/>
              <a:gd name="connsiteX1" fmla="*/ 4762500 w 4762500"/>
              <a:gd name="connsiteY1" fmla="*/ 0 h 1593057"/>
              <a:gd name="connsiteX2" fmla="*/ 4762500 w 4762500"/>
              <a:gd name="connsiteY2" fmla="*/ 1593057 h 1593057"/>
              <a:gd name="connsiteX0" fmla="*/ 0 w 4762500"/>
              <a:gd name="connsiteY0" fmla="*/ 0 h 1600201"/>
              <a:gd name="connsiteX1" fmla="*/ 4762500 w 4762500"/>
              <a:gd name="connsiteY1" fmla="*/ 0 h 1600201"/>
              <a:gd name="connsiteX2" fmla="*/ 4762500 w 4762500"/>
              <a:gd name="connsiteY2" fmla="*/ 1600201 h 1600201"/>
            </a:gdLst>
            <a:ahLst/>
            <a:cxnLst>
              <a:cxn ang="0">
                <a:pos x="connsiteX0" y="connsiteY0"/>
              </a:cxn>
              <a:cxn ang="0">
                <a:pos x="connsiteX1" y="connsiteY1"/>
              </a:cxn>
              <a:cxn ang="0">
                <a:pos x="connsiteX2" y="connsiteY2"/>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72" name="矩形 171">
            <a:extLst>
              <a:ext uri="{FF2B5EF4-FFF2-40B4-BE49-F238E27FC236}">
                <a16:creationId xmlns:a16="http://schemas.microsoft.com/office/drawing/2014/main" id="{4B467A89-956C-4BAB-9032-2771C6ABAEC2}"/>
              </a:ext>
            </a:extLst>
          </p:cNvPr>
          <p:cNvSpPr/>
          <p:nvPr/>
        </p:nvSpPr>
        <p:spPr>
          <a:xfrm>
            <a:off x="4802711" y="1502652"/>
            <a:ext cx="949299"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MemtoReg</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3" name="矩形 172">
            <a:extLst>
              <a:ext uri="{FF2B5EF4-FFF2-40B4-BE49-F238E27FC236}">
                <a16:creationId xmlns:a16="http://schemas.microsoft.com/office/drawing/2014/main" id="{34A0C001-8C64-42B0-81B4-975CE8AEB916}"/>
              </a:ext>
            </a:extLst>
          </p:cNvPr>
          <p:cNvSpPr/>
          <p:nvPr/>
        </p:nvSpPr>
        <p:spPr>
          <a:xfrm>
            <a:off x="4802712" y="1712097"/>
            <a:ext cx="921663"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MemWrite</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4" name="矩形 173">
            <a:extLst>
              <a:ext uri="{FF2B5EF4-FFF2-40B4-BE49-F238E27FC236}">
                <a16:creationId xmlns:a16="http://schemas.microsoft.com/office/drawing/2014/main" id="{8C7A746E-DE96-4DA5-9865-44268EFBE48E}"/>
              </a:ext>
            </a:extLst>
          </p:cNvPr>
          <p:cNvSpPr/>
          <p:nvPr/>
        </p:nvSpPr>
        <p:spPr>
          <a:xfrm>
            <a:off x="4802712" y="1921543"/>
            <a:ext cx="675185" cy="296556"/>
          </a:xfrm>
          <a:prstGeom prst="rect">
            <a:avLst/>
          </a:prstGeom>
        </p:spPr>
        <p:txBody>
          <a:bodyPr wrap="none">
            <a:spAutoFit/>
          </a:bodyPr>
          <a:lstStyle/>
          <a:p>
            <a:r>
              <a:rPr lang="en-US" altLang="zh-CN" sz="1327" dirty="0">
                <a:solidFill>
                  <a:srgbClr val="00B0F0"/>
                </a:solidFill>
                <a:latin typeface="Times New Roman" panose="02020603050405020304" pitchFamily="18" charset="0"/>
                <a:cs typeface="Times New Roman" panose="02020603050405020304" pitchFamily="18" charset="0"/>
              </a:rPr>
              <a:t>Branch</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sp>
        <p:nvSpPr>
          <p:cNvPr id="175" name="矩形 174">
            <a:extLst>
              <a:ext uri="{FF2B5EF4-FFF2-40B4-BE49-F238E27FC236}">
                <a16:creationId xmlns:a16="http://schemas.microsoft.com/office/drawing/2014/main" id="{1F5677AA-D17F-454E-9BE4-70FFC67826EF}"/>
              </a:ext>
            </a:extLst>
          </p:cNvPr>
          <p:cNvSpPr/>
          <p:nvPr/>
        </p:nvSpPr>
        <p:spPr>
          <a:xfrm>
            <a:off x="4802712" y="2130989"/>
            <a:ext cx="657552"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AluOP</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a:extLst>
              <a:ext uri="{FF2B5EF4-FFF2-40B4-BE49-F238E27FC236}">
                <a16:creationId xmlns:a16="http://schemas.microsoft.com/office/drawing/2014/main" id="{76CC0552-8F36-4B88-8FF1-55AAFE537DAF}"/>
              </a:ext>
            </a:extLst>
          </p:cNvPr>
          <p:cNvSpPr/>
          <p:nvPr/>
        </p:nvSpPr>
        <p:spPr>
          <a:xfrm>
            <a:off x="4802712" y="2351348"/>
            <a:ext cx="761747"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ALUSrc</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a:extLst>
              <a:ext uri="{FF2B5EF4-FFF2-40B4-BE49-F238E27FC236}">
                <a16:creationId xmlns:a16="http://schemas.microsoft.com/office/drawing/2014/main" id="{0F2AA4CC-57B4-4A83-8DF2-92A33E45455F}"/>
              </a:ext>
            </a:extLst>
          </p:cNvPr>
          <p:cNvSpPr/>
          <p:nvPr/>
        </p:nvSpPr>
        <p:spPr>
          <a:xfrm>
            <a:off x="4507855" y="2917984"/>
            <a:ext cx="694421"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RegDst</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a:extLst>
              <a:ext uri="{FF2B5EF4-FFF2-40B4-BE49-F238E27FC236}">
                <a16:creationId xmlns:a16="http://schemas.microsoft.com/office/drawing/2014/main" id="{0910D6F0-702B-4B92-ADD2-18FEF564A12F}"/>
              </a:ext>
            </a:extLst>
          </p:cNvPr>
          <p:cNvSpPr/>
          <p:nvPr/>
        </p:nvSpPr>
        <p:spPr>
          <a:xfrm>
            <a:off x="4802712" y="2560793"/>
            <a:ext cx="836704"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RegWrite</a:t>
            </a:r>
            <a:endParaRPr lang="zh-CN" altLang="en-US" sz="1327"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a:extLst>
              <a:ext uri="{FF2B5EF4-FFF2-40B4-BE49-F238E27FC236}">
                <a16:creationId xmlns:a16="http://schemas.microsoft.com/office/drawing/2014/main" id="{68DB41D0-CD4F-4BC2-818B-80294E597929}"/>
              </a:ext>
            </a:extLst>
          </p:cNvPr>
          <p:cNvSpPr/>
          <p:nvPr/>
        </p:nvSpPr>
        <p:spPr>
          <a:xfrm>
            <a:off x="8931100" y="2170892"/>
            <a:ext cx="619080" cy="296556"/>
          </a:xfrm>
          <a:prstGeom prst="rect">
            <a:avLst/>
          </a:prstGeom>
        </p:spPr>
        <p:txBody>
          <a:bodyPr wrap="none">
            <a:spAutoFit/>
          </a:bodyPr>
          <a:lstStyle/>
          <a:p>
            <a:r>
              <a:rPr lang="en-US" altLang="zh-CN" sz="1327" dirty="0" err="1">
                <a:solidFill>
                  <a:srgbClr val="00B0F0"/>
                </a:solidFill>
                <a:latin typeface="Times New Roman" panose="02020603050405020304" pitchFamily="18" charset="0"/>
                <a:cs typeface="Times New Roman" panose="02020603050405020304" pitchFamily="18" charset="0"/>
              </a:rPr>
              <a:t>PCSrc</a:t>
            </a:r>
            <a:endParaRPr lang="zh-CN" altLang="en-US" sz="1327"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a:extLst>
              <a:ext uri="{FF2B5EF4-FFF2-40B4-BE49-F238E27FC236}">
                <a16:creationId xmlns:a16="http://schemas.microsoft.com/office/drawing/2014/main" id="{7089DE98-FC37-4C1F-9209-35555F31F6C6}"/>
              </a:ext>
            </a:extLst>
          </p:cNvPr>
          <p:cNvCxnSpPr>
            <a:cxnSpLocks/>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a:extLst>
              <a:ext uri="{FF2B5EF4-FFF2-40B4-BE49-F238E27FC236}">
                <a16:creationId xmlns:a16="http://schemas.microsoft.com/office/drawing/2014/main" id="{E3E86E4D-6506-4B6C-819B-7E93777F8C98}"/>
              </a:ext>
            </a:extLst>
          </p:cNvPr>
          <p:cNvSpPr/>
          <p:nvPr/>
        </p:nvSpPr>
        <p:spPr>
          <a:xfrm>
            <a:off x="1773399" y="3872113"/>
            <a:ext cx="506870" cy="296556"/>
          </a:xfrm>
          <a:prstGeom prst="rect">
            <a:avLst/>
          </a:prstGeom>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a:extLst>
              <a:ext uri="{FF2B5EF4-FFF2-40B4-BE49-F238E27FC236}">
                <a16:creationId xmlns:a16="http://schemas.microsoft.com/office/drawing/2014/main" id="{0F435E62-1B17-4BA9-998E-C68E27B7159C}"/>
              </a:ext>
            </a:extLst>
          </p:cNvPr>
          <p:cNvCxnSpPr>
            <a:cxnSpLocks/>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a:extLst>
              <a:ext uri="{FF2B5EF4-FFF2-40B4-BE49-F238E27FC236}">
                <a16:creationId xmlns:a16="http://schemas.microsoft.com/office/drawing/2014/main" id="{46DDA379-1226-4826-8B6B-FF530A6E4CF8}"/>
              </a:ext>
            </a:extLst>
          </p:cNvPr>
          <p:cNvSpPr/>
          <p:nvPr/>
        </p:nvSpPr>
        <p:spPr>
          <a:xfrm>
            <a:off x="1809300" y="3073854"/>
            <a:ext cx="434734" cy="325795"/>
          </a:xfrm>
          <a:prstGeom prst="rect">
            <a:avLst/>
          </a:prstGeom>
        </p:spPr>
        <p:txBody>
          <a:bodyPr wrap="none">
            <a:spAutoFit/>
          </a:bodyPr>
          <a:lstStyle/>
          <a:p>
            <a:r>
              <a:rPr lang="en-US" altLang="zh-CN" sz="1517"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7" dirty="0">
              <a:latin typeface="Segoe UI Black" panose="020B0A02040204020203" pitchFamily="34" charset="0"/>
              <a:cs typeface="Segoe UI Black" panose="020B0A02040204020203" pitchFamily="34" charset="0"/>
            </a:endParaRPr>
          </a:p>
        </p:txBody>
      </p:sp>
      <p:sp>
        <p:nvSpPr>
          <p:cNvPr id="184" name="矩形 183">
            <a:extLst>
              <a:ext uri="{FF2B5EF4-FFF2-40B4-BE49-F238E27FC236}">
                <a16:creationId xmlns:a16="http://schemas.microsoft.com/office/drawing/2014/main" id="{857128C0-652A-4E30-91F0-107AF02ABF89}"/>
              </a:ext>
            </a:extLst>
          </p:cNvPr>
          <p:cNvSpPr/>
          <p:nvPr/>
        </p:nvSpPr>
        <p:spPr>
          <a:xfrm>
            <a:off x="3257818" y="3365051"/>
            <a:ext cx="622286" cy="267446"/>
          </a:xfrm>
          <a:prstGeom prst="rect">
            <a:avLst/>
          </a:prstGeom>
        </p:spPr>
        <p:txBody>
          <a:bodyPr wrap="none">
            <a:spAutoFit/>
          </a:bodyPr>
          <a:lstStyle/>
          <a:p>
            <a:r>
              <a:rPr lang="zh-CN" altLang="en-US" sz="1138"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a:extLst>
              <a:ext uri="{FF2B5EF4-FFF2-40B4-BE49-F238E27FC236}">
                <a16:creationId xmlns:a16="http://schemas.microsoft.com/office/drawing/2014/main" id="{2E0BAF77-EE4C-4CC4-992D-1B29386BB56A}"/>
              </a:ext>
            </a:extLst>
          </p:cNvPr>
          <p:cNvSpPr/>
          <p:nvPr/>
        </p:nvSpPr>
        <p:spPr>
          <a:xfrm>
            <a:off x="1962038" y="5312479"/>
            <a:ext cx="205122" cy="296556"/>
          </a:xfrm>
          <a:prstGeom prst="rect">
            <a:avLst/>
          </a:prstGeom>
        </p:spPr>
        <p:txBody>
          <a:bodyPr wrap="square">
            <a:spAutoFit/>
          </a:bodyPr>
          <a:lstStyle/>
          <a:p>
            <a:r>
              <a:rPr lang="en-US" altLang="zh-CN" sz="1327" dirty="0">
                <a:latin typeface="Times New Roman" panose="02020603050405020304" pitchFamily="18" charset="0"/>
                <a:cs typeface="Times New Roman" panose="02020603050405020304" pitchFamily="18" charset="0"/>
              </a:rPr>
              <a:t>4</a:t>
            </a:r>
            <a:endParaRPr lang="zh-CN" altLang="en-US" sz="1327" dirty="0">
              <a:latin typeface="Times New Roman" panose="02020603050405020304" pitchFamily="18" charset="0"/>
              <a:cs typeface="Times New Roman" panose="02020603050405020304" pitchFamily="18" charset="0"/>
            </a:endParaRPr>
          </a:p>
        </p:txBody>
      </p:sp>
      <p:cxnSp>
        <p:nvCxnSpPr>
          <p:cNvPr id="186" name="直接连接符 185">
            <a:extLst>
              <a:ext uri="{FF2B5EF4-FFF2-40B4-BE49-F238E27FC236}">
                <a16:creationId xmlns:a16="http://schemas.microsoft.com/office/drawing/2014/main" id="{3D92635F-1C2D-4162-9A13-170EB37639E1}"/>
              </a:ext>
            </a:extLst>
          </p:cNvPr>
          <p:cNvCxnSpPr>
            <a:cxnSpLocks/>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a:extLst>
              <a:ext uri="{FF2B5EF4-FFF2-40B4-BE49-F238E27FC236}">
                <a16:creationId xmlns:a16="http://schemas.microsoft.com/office/drawing/2014/main" id="{4FD8867C-45CB-4B42-AAD1-E6810A21F51C}"/>
              </a:ext>
            </a:extLst>
          </p:cNvPr>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88" name="矩形 187">
            <a:extLst>
              <a:ext uri="{FF2B5EF4-FFF2-40B4-BE49-F238E27FC236}">
                <a16:creationId xmlns:a16="http://schemas.microsoft.com/office/drawing/2014/main" id="{CF5246AF-7F37-4B15-BE19-3F53A543C723}"/>
              </a:ext>
            </a:extLst>
          </p:cNvPr>
          <p:cNvSpPr/>
          <p:nvPr/>
        </p:nvSpPr>
        <p:spPr>
          <a:xfrm>
            <a:off x="3065578" y="4969147"/>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4B8CC304-517A-4F0A-885D-1B767FFA2CE7}"/>
              </a:ext>
            </a:extLst>
          </p:cNvPr>
          <p:cNvSpPr/>
          <p:nvPr/>
        </p:nvSpPr>
        <p:spPr>
          <a:xfrm>
            <a:off x="3771316" y="2590604"/>
            <a:ext cx="356188"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5:0</a:t>
            </a:r>
            <a:endParaRPr lang="zh-CN" altLang="en-US" sz="1043" dirty="0">
              <a:latin typeface="Times New Roman" panose="02020603050405020304" pitchFamily="18" charset="0"/>
              <a:cs typeface="Times New Roman" panose="02020603050405020304" pitchFamily="18" charset="0"/>
            </a:endParaRPr>
          </a:p>
        </p:txBody>
      </p:sp>
      <p:sp>
        <p:nvSpPr>
          <p:cNvPr id="190" name="矩形 189">
            <a:extLst>
              <a:ext uri="{FF2B5EF4-FFF2-40B4-BE49-F238E27FC236}">
                <a16:creationId xmlns:a16="http://schemas.microsoft.com/office/drawing/2014/main" id="{6ADE1577-D099-48C5-A765-0576FAF32FDA}"/>
              </a:ext>
            </a:extLst>
          </p:cNvPr>
          <p:cNvSpPr/>
          <p:nvPr/>
        </p:nvSpPr>
        <p:spPr>
          <a:xfrm>
            <a:off x="3786171" y="3658668"/>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20:16</a:t>
            </a:r>
            <a:endParaRPr lang="zh-CN" altLang="en-US" sz="1043" dirty="0">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E7EABD73-17EC-4DE6-9461-54B9F3D31B84}"/>
              </a:ext>
            </a:extLst>
          </p:cNvPr>
          <p:cNvSpPr/>
          <p:nvPr/>
        </p:nvSpPr>
        <p:spPr>
          <a:xfrm>
            <a:off x="3787905" y="3405039"/>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25:21</a:t>
            </a:r>
            <a:endParaRPr lang="zh-CN" altLang="en-US" sz="1043" dirty="0">
              <a:latin typeface="Times New Roman" panose="02020603050405020304" pitchFamily="18" charset="0"/>
              <a:cs typeface="Times New Roman" panose="02020603050405020304" pitchFamily="18" charset="0"/>
            </a:endParaRPr>
          </a:p>
        </p:txBody>
      </p:sp>
      <p:sp>
        <p:nvSpPr>
          <p:cNvPr id="192" name="矩形 191">
            <a:extLst>
              <a:ext uri="{FF2B5EF4-FFF2-40B4-BE49-F238E27FC236}">
                <a16:creationId xmlns:a16="http://schemas.microsoft.com/office/drawing/2014/main" id="{2D8564FE-64CF-469A-8B28-1E018EFC2C23}"/>
              </a:ext>
            </a:extLst>
          </p:cNvPr>
          <p:cNvSpPr/>
          <p:nvPr/>
        </p:nvSpPr>
        <p:spPr>
          <a:xfrm>
            <a:off x="3771316" y="3918535"/>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15:11</a:t>
            </a:r>
            <a:endParaRPr lang="zh-CN" altLang="en-US" sz="1043" dirty="0">
              <a:latin typeface="Times New Roman" panose="02020603050405020304" pitchFamily="18" charset="0"/>
              <a:cs typeface="Times New Roman" panose="02020603050405020304" pitchFamily="18" charset="0"/>
            </a:endParaRPr>
          </a:p>
        </p:txBody>
      </p:sp>
      <p:sp>
        <p:nvSpPr>
          <p:cNvPr id="193" name="矩形 192">
            <a:extLst>
              <a:ext uri="{FF2B5EF4-FFF2-40B4-BE49-F238E27FC236}">
                <a16:creationId xmlns:a16="http://schemas.microsoft.com/office/drawing/2014/main" id="{4BE19091-5D99-41B6-A7EA-D8533F28A0B2}"/>
              </a:ext>
            </a:extLst>
          </p:cNvPr>
          <p:cNvSpPr/>
          <p:nvPr/>
        </p:nvSpPr>
        <p:spPr>
          <a:xfrm>
            <a:off x="3771188" y="5326270"/>
            <a:ext cx="423514"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15:0</a:t>
            </a:r>
            <a:endParaRPr lang="zh-CN" altLang="en-US" sz="1043" dirty="0">
              <a:latin typeface="Times New Roman" panose="02020603050405020304" pitchFamily="18" charset="0"/>
              <a:cs typeface="Times New Roman" panose="02020603050405020304" pitchFamily="18" charset="0"/>
            </a:endParaRPr>
          </a:p>
        </p:txBody>
      </p:sp>
      <p:sp>
        <p:nvSpPr>
          <p:cNvPr id="194" name="矩形 193">
            <a:extLst>
              <a:ext uri="{FF2B5EF4-FFF2-40B4-BE49-F238E27FC236}">
                <a16:creationId xmlns:a16="http://schemas.microsoft.com/office/drawing/2014/main" id="{2600B14C-13AA-43E5-91D1-E1A7CF7504B4}"/>
              </a:ext>
            </a:extLst>
          </p:cNvPr>
          <p:cNvSpPr/>
          <p:nvPr/>
        </p:nvSpPr>
        <p:spPr>
          <a:xfrm>
            <a:off x="4987988" y="5364099"/>
            <a:ext cx="1019831"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Sign Extend</a:t>
            </a:r>
            <a:endParaRPr lang="zh-CN" altLang="en-US" sz="1327" dirty="0">
              <a:latin typeface="Times New Roman" panose="02020603050405020304" pitchFamily="18" charset="0"/>
              <a:cs typeface="Times New Roman" panose="02020603050405020304" pitchFamily="18" charset="0"/>
            </a:endParaRPr>
          </a:p>
        </p:txBody>
      </p:sp>
      <p:sp>
        <p:nvSpPr>
          <p:cNvPr id="195" name="矩形 194">
            <a:extLst>
              <a:ext uri="{FF2B5EF4-FFF2-40B4-BE49-F238E27FC236}">
                <a16:creationId xmlns:a16="http://schemas.microsoft.com/office/drawing/2014/main" id="{2D4376B0-1190-45C0-A8F0-85641E224139}"/>
              </a:ext>
            </a:extLst>
          </p:cNvPr>
          <p:cNvSpPr/>
          <p:nvPr/>
        </p:nvSpPr>
        <p:spPr>
          <a:xfrm>
            <a:off x="6046701" y="5456303"/>
            <a:ext cx="817853"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SignImm</a:t>
            </a:r>
            <a:endParaRPr lang="zh-CN" altLang="en-US" sz="1327" dirty="0">
              <a:latin typeface="Times New Roman" panose="02020603050405020304" pitchFamily="18" charset="0"/>
              <a:cs typeface="Times New Roman" panose="02020603050405020304" pitchFamily="18" charset="0"/>
            </a:endParaRPr>
          </a:p>
        </p:txBody>
      </p:sp>
      <p:sp>
        <p:nvSpPr>
          <p:cNvPr id="196" name="流程图: 手动操作 195">
            <a:extLst>
              <a:ext uri="{FF2B5EF4-FFF2-40B4-BE49-F238E27FC236}">
                <a16:creationId xmlns:a16="http://schemas.microsoft.com/office/drawing/2014/main" id="{6C2FCBC5-1898-4C55-8A7D-7DB4F2A02A90}"/>
              </a:ext>
            </a:extLst>
          </p:cNvPr>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97" name="矩形 196">
            <a:extLst>
              <a:ext uri="{FF2B5EF4-FFF2-40B4-BE49-F238E27FC236}">
                <a16:creationId xmlns:a16="http://schemas.microsoft.com/office/drawing/2014/main" id="{DB6FEBF0-D3C1-4E44-A076-F8543F45AA45}"/>
              </a:ext>
            </a:extLst>
          </p:cNvPr>
          <p:cNvSpPr/>
          <p:nvPr/>
        </p:nvSpPr>
        <p:spPr>
          <a:xfrm>
            <a:off x="6965394" y="3887379"/>
            <a:ext cx="269626" cy="500778"/>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cxnSp>
        <p:nvCxnSpPr>
          <p:cNvPr id="198" name="直接连接符 197">
            <a:extLst>
              <a:ext uri="{FF2B5EF4-FFF2-40B4-BE49-F238E27FC236}">
                <a16:creationId xmlns:a16="http://schemas.microsoft.com/office/drawing/2014/main" id="{1562766D-06B6-4E68-A522-842479D25B05}"/>
              </a:ext>
            </a:extLst>
          </p:cNvPr>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B9F5C077-6E48-40BF-9EAD-AB04B11E759A}"/>
              </a:ext>
            </a:extLst>
          </p:cNvPr>
          <p:cNvCxnSpPr>
            <a:cxnSpLocks/>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a:extLst>
              <a:ext uri="{FF2B5EF4-FFF2-40B4-BE49-F238E27FC236}">
                <a16:creationId xmlns:a16="http://schemas.microsoft.com/office/drawing/2014/main" id="{9E2B02A3-1EF5-494A-B123-C8EFBFD1D59A}"/>
              </a:ext>
            </a:extLst>
          </p:cNvPr>
          <p:cNvGrpSpPr/>
          <p:nvPr/>
        </p:nvGrpSpPr>
        <p:grpSpPr>
          <a:xfrm>
            <a:off x="7003106" y="5186363"/>
            <a:ext cx="461986" cy="523995"/>
            <a:chOff x="7239187" y="4876233"/>
            <a:chExt cx="506180" cy="574121"/>
          </a:xfrm>
        </p:grpSpPr>
        <p:sp>
          <p:nvSpPr>
            <p:cNvPr id="201" name="平行四边形 200">
              <a:extLst>
                <a:ext uri="{FF2B5EF4-FFF2-40B4-BE49-F238E27FC236}">
                  <a16:creationId xmlns:a16="http://schemas.microsoft.com/office/drawing/2014/main" id="{DA0627B1-1868-46B4-9822-C68023BB4E65}"/>
                </a:ext>
              </a:extLst>
            </p:cNvPr>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02" name="矩形 201">
              <a:extLst>
                <a:ext uri="{FF2B5EF4-FFF2-40B4-BE49-F238E27FC236}">
                  <a16:creationId xmlns:a16="http://schemas.microsoft.com/office/drawing/2014/main" id="{F183A3F8-9BAF-40EF-A735-B9546923CBC7}"/>
                </a:ext>
              </a:extLst>
            </p:cNvPr>
            <p:cNvSpPr/>
            <p:nvPr/>
          </p:nvSpPr>
          <p:spPr>
            <a:xfrm>
              <a:off x="7239187" y="4999635"/>
              <a:ext cx="50618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&lt;&lt;2</a:t>
              </a:r>
              <a:endParaRPr lang="zh-CN" altLang="en-US" sz="1327" dirty="0">
                <a:latin typeface="Times New Roman" panose="02020603050405020304" pitchFamily="18" charset="0"/>
                <a:cs typeface="Times New Roman" panose="02020603050405020304" pitchFamily="18" charset="0"/>
              </a:endParaRPr>
            </a:p>
          </p:txBody>
        </p:sp>
      </p:grpSp>
      <p:sp>
        <p:nvSpPr>
          <p:cNvPr id="203" name="矩形 202">
            <a:extLst>
              <a:ext uri="{FF2B5EF4-FFF2-40B4-BE49-F238E27FC236}">
                <a16:creationId xmlns:a16="http://schemas.microsoft.com/office/drawing/2014/main" id="{CE5AD69C-70F6-4268-9A7F-B34FAA43B86E}"/>
              </a:ext>
            </a:extLst>
          </p:cNvPr>
          <p:cNvSpPr/>
          <p:nvPr/>
        </p:nvSpPr>
        <p:spPr>
          <a:xfrm>
            <a:off x="7972569" y="5548385"/>
            <a:ext cx="28084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t>
            </a:r>
            <a:endParaRPr lang="zh-CN" altLang="en-US" sz="1327" dirty="0">
              <a:latin typeface="Times New Roman" panose="02020603050405020304" pitchFamily="18" charset="0"/>
              <a:cs typeface="Times New Roman" panose="02020603050405020304" pitchFamily="18" charset="0"/>
            </a:endParaRPr>
          </a:p>
        </p:txBody>
      </p:sp>
      <p:sp>
        <p:nvSpPr>
          <p:cNvPr id="204" name="矩形 203">
            <a:extLst>
              <a:ext uri="{FF2B5EF4-FFF2-40B4-BE49-F238E27FC236}">
                <a16:creationId xmlns:a16="http://schemas.microsoft.com/office/drawing/2014/main" id="{124BF171-B642-4C46-8695-751F051F5AEA}"/>
              </a:ext>
            </a:extLst>
          </p:cNvPr>
          <p:cNvSpPr/>
          <p:nvPr/>
        </p:nvSpPr>
        <p:spPr>
          <a:xfrm>
            <a:off x="8154117" y="5326658"/>
            <a:ext cx="88357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PCBranch</a:t>
            </a:r>
            <a:endParaRPr lang="zh-CN" altLang="en-US" sz="1327" dirty="0">
              <a:latin typeface="Times New Roman" panose="02020603050405020304" pitchFamily="18" charset="0"/>
              <a:cs typeface="Times New Roman" panose="02020603050405020304" pitchFamily="18" charset="0"/>
            </a:endParaRPr>
          </a:p>
        </p:txBody>
      </p:sp>
      <p:cxnSp>
        <p:nvCxnSpPr>
          <p:cNvPr id="205" name="直接连接符 204">
            <a:extLst>
              <a:ext uri="{FF2B5EF4-FFF2-40B4-BE49-F238E27FC236}">
                <a16:creationId xmlns:a16="http://schemas.microsoft.com/office/drawing/2014/main" id="{54A70878-C0AF-46C4-ADAB-63FF9A5AE702}"/>
              </a:ext>
            </a:extLst>
          </p:cNvPr>
          <p:cNvCxnSpPr>
            <a:cxnSpLocks/>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67CEB788-15D4-4ECC-8713-81027F2BB7C0}"/>
              </a:ext>
            </a:extLst>
          </p:cNvPr>
          <p:cNvSpPr/>
          <p:nvPr/>
        </p:nvSpPr>
        <p:spPr>
          <a:xfrm>
            <a:off x="7181088" y="3394413"/>
            <a:ext cx="5341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SrcA</a:t>
            </a:r>
            <a:endParaRPr lang="zh-CN" altLang="en-US" sz="1327" dirty="0">
              <a:latin typeface="Times New Roman" panose="02020603050405020304" pitchFamily="18" charset="0"/>
              <a:cs typeface="Times New Roman" panose="02020603050405020304" pitchFamily="18" charset="0"/>
            </a:endParaRPr>
          </a:p>
        </p:txBody>
      </p:sp>
      <p:sp>
        <p:nvSpPr>
          <p:cNvPr id="207" name="矩形 206">
            <a:extLst>
              <a:ext uri="{FF2B5EF4-FFF2-40B4-BE49-F238E27FC236}">
                <a16:creationId xmlns:a16="http://schemas.microsoft.com/office/drawing/2014/main" id="{D2D74409-68D2-4244-B78F-9E2FFF53EC15}"/>
              </a:ext>
            </a:extLst>
          </p:cNvPr>
          <p:cNvSpPr/>
          <p:nvPr/>
        </p:nvSpPr>
        <p:spPr>
          <a:xfrm>
            <a:off x="8027887" y="3382266"/>
            <a:ext cx="580608"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Equal</a:t>
            </a:r>
            <a:endParaRPr lang="zh-CN" altLang="en-US" sz="1327"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7646448" y="3468098"/>
            <a:ext cx="469410" cy="860645"/>
            <a:chOff x="8064621" y="3840798"/>
            <a:chExt cx="495081" cy="907711"/>
          </a:xfrm>
        </p:grpSpPr>
        <p:sp>
          <p:nvSpPr>
            <p:cNvPr id="209" name="任意多边形: 形状 323">
              <a:extLst>
                <a:ext uri="{FF2B5EF4-FFF2-40B4-BE49-F238E27FC236}">
                  <a16:creationId xmlns:a16="http://schemas.microsoft.com/office/drawing/2014/main" id="{3B04B997-499F-4890-B68B-471A8EBFDD67}"/>
                </a:ext>
              </a:extLst>
            </p:cNvPr>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10" name="矩形 209">
              <a:extLst>
                <a:ext uri="{FF2B5EF4-FFF2-40B4-BE49-F238E27FC236}">
                  <a16:creationId xmlns:a16="http://schemas.microsoft.com/office/drawing/2014/main" id="{CF41F216-AFB6-4A00-9021-A79FAADE4749}"/>
                </a:ext>
              </a:extLst>
            </p:cNvPr>
            <p:cNvSpPr/>
            <p:nvPr/>
          </p:nvSpPr>
          <p:spPr>
            <a:xfrm rot="16200000">
              <a:off x="8123340" y="4149304"/>
              <a:ext cx="559949" cy="312774"/>
            </a:xfrm>
            <a:prstGeom prst="rect">
              <a:avLst/>
            </a:prstGeom>
          </p:spPr>
          <p:txBody>
            <a:bodyPr wrap="none">
              <a:spAutoFit/>
            </a:bodyPr>
            <a:lstStyle/>
            <a:p>
              <a:r>
                <a:rPr lang="en-US" altLang="zh-CN" sz="1327"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7" dirty="0">
                <a:latin typeface="Segoe UI Black" panose="020B0A02040204020203" pitchFamily="34" charset="0"/>
                <a:cs typeface="Segoe UI Black" panose="020B0A02040204020203" pitchFamily="34" charset="0"/>
              </a:endParaRPr>
            </a:p>
          </p:txBody>
        </p:sp>
      </p:grpSp>
      <p:sp>
        <p:nvSpPr>
          <p:cNvPr id="211" name="矩形 210">
            <a:extLst>
              <a:ext uri="{FF2B5EF4-FFF2-40B4-BE49-F238E27FC236}">
                <a16:creationId xmlns:a16="http://schemas.microsoft.com/office/drawing/2014/main" id="{00E3412D-D0A6-4535-BA79-0322A384456A}"/>
              </a:ext>
            </a:extLst>
          </p:cNvPr>
          <p:cNvSpPr/>
          <p:nvPr/>
        </p:nvSpPr>
        <p:spPr>
          <a:xfrm>
            <a:off x="8075634" y="3634781"/>
            <a:ext cx="96853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ALUResult</a:t>
            </a:r>
            <a:endParaRPr lang="zh-CN" altLang="en-US" sz="1327" dirty="0">
              <a:latin typeface="Times New Roman" panose="02020603050405020304" pitchFamily="18" charset="0"/>
              <a:cs typeface="Times New Roman" panose="02020603050405020304" pitchFamily="18" charset="0"/>
            </a:endParaRPr>
          </a:p>
        </p:txBody>
      </p:sp>
      <p:sp>
        <p:nvSpPr>
          <p:cNvPr id="212" name="矩形 211">
            <a:extLst>
              <a:ext uri="{FF2B5EF4-FFF2-40B4-BE49-F238E27FC236}">
                <a16:creationId xmlns:a16="http://schemas.microsoft.com/office/drawing/2014/main" id="{D31E64C1-9E68-43BA-B0A7-071878060BF4}"/>
              </a:ext>
            </a:extLst>
          </p:cNvPr>
          <p:cNvSpPr/>
          <p:nvPr/>
        </p:nvSpPr>
        <p:spPr>
          <a:xfrm>
            <a:off x="8058214" y="4201663"/>
            <a:ext cx="883190"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WriteData</a:t>
            </a:r>
            <a:endParaRPr lang="zh-CN" altLang="en-US" sz="1327" dirty="0">
              <a:latin typeface="Times New Roman" panose="02020603050405020304" pitchFamily="18" charset="0"/>
              <a:cs typeface="Times New Roman" panose="02020603050405020304" pitchFamily="18" charset="0"/>
            </a:endParaRPr>
          </a:p>
        </p:txBody>
      </p:sp>
      <p:cxnSp>
        <p:nvCxnSpPr>
          <p:cNvPr id="213" name="直接连接符 212">
            <a:extLst>
              <a:ext uri="{FF2B5EF4-FFF2-40B4-BE49-F238E27FC236}">
                <a16:creationId xmlns:a16="http://schemas.microsoft.com/office/drawing/2014/main" id="{39594D74-9156-42D5-BE79-B03E01A52C51}"/>
              </a:ext>
            </a:extLst>
          </p:cNvPr>
          <p:cNvCxnSpPr>
            <a:cxnSpLocks/>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9EE8828-45B8-4391-A6ED-E383B6E5A369}"/>
              </a:ext>
            </a:extLst>
          </p:cNvPr>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91EBB0BF-A1AD-4483-B27E-7F6874560B67}"/>
              </a:ext>
            </a:extLst>
          </p:cNvPr>
          <p:cNvGrpSpPr/>
          <p:nvPr/>
        </p:nvGrpSpPr>
        <p:grpSpPr>
          <a:xfrm>
            <a:off x="9188340" y="3330681"/>
            <a:ext cx="869365" cy="1361582"/>
            <a:chOff x="2106940" y="3477998"/>
            <a:chExt cx="952529" cy="1491834"/>
          </a:xfrm>
        </p:grpSpPr>
        <p:sp>
          <p:nvSpPr>
            <p:cNvPr id="216" name="矩形 215">
              <a:extLst>
                <a:ext uri="{FF2B5EF4-FFF2-40B4-BE49-F238E27FC236}">
                  <a16:creationId xmlns:a16="http://schemas.microsoft.com/office/drawing/2014/main" id="{CC7F02C6-1C7B-44B5-9B22-8839148ADA69}"/>
                </a:ext>
              </a:extLst>
            </p:cNvPr>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17" name="矩形 216">
              <a:extLst>
                <a:ext uri="{FF2B5EF4-FFF2-40B4-BE49-F238E27FC236}">
                  <a16:creationId xmlns:a16="http://schemas.microsoft.com/office/drawing/2014/main" id="{D273798A-7B8E-45D2-8C12-6454B57DDC16}"/>
                </a:ext>
              </a:extLst>
            </p:cNvPr>
            <p:cNvSpPr/>
            <p:nvPr/>
          </p:nvSpPr>
          <p:spPr>
            <a:xfrm>
              <a:off x="2317534" y="3480984"/>
              <a:ext cx="492129"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218" name="矩形 217">
              <a:extLst>
                <a:ext uri="{FF2B5EF4-FFF2-40B4-BE49-F238E27FC236}">
                  <a16:creationId xmlns:a16="http://schemas.microsoft.com/office/drawing/2014/main" id="{4CE32E5D-4332-495A-8059-B325E945AC37}"/>
                </a:ext>
              </a:extLst>
            </p:cNvPr>
            <p:cNvSpPr/>
            <p:nvPr/>
          </p:nvSpPr>
          <p:spPr>
            <a:xfrm>
              <a:off x="2597199" y="3861428"/>
              <a:ext cx="462270"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19" name="矩形 218">
              <a:extLst>
                <a:ext uri="{FF2B5EF4-FFF2-40B4-BE49-F238E27FC236}">
                  <a16:creationId xmlns:a16="http://schemas.microsoft.com/office/drawing/2014/main" id="{21252150-0CD5-466E-B86C-1580A72C3770}"/>
                </a:ext>
              </a:extLst>
            </p:cNvPr>
            <p:cNvSpPr/>
            <p:nvPr/>
          </p:nvSpPr>
          <p:spPr>
            <a:xfrm>
              <a:off x="2146656" y="3834566"/>
              <a:ext cx="337571"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20" name="矩形 219">
              <a:extLst>
                <a:ext uri="{FF2B5EF4-FFF2-40B4-BE49-F238E27FC236}">
                  <a16:creationId xmlns:a16="http://schemas.microsoft.com/office/drawing/2014/main" id="{B4966E97-619C-4DFC-BEF7-699A3EFE944A}"/>
                </a:ext>
              </a:extLst>
            </p:cNvPr>
            <p:cNvSpPr/>
            <p:nvPr/>
          </p:nvSpPr>
          <p:spPr>
            <a:xfrm>
              <a:off x="2182706" y="4068361"/>
              <a:ext cx="760851" cy="548684"/>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数据</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sp>
          <p:nvSpPr>
            <p:cNvPr id="221" name="矩形 220">
              <a:extLst>
                <a:ext uri="{FF2B5EF4-FFF2-40B4-BE49-F238E27FC236}">
                  <a16:creationId xmlns:a16="http://schemas.microsoft.com/office/drawing/2014/main" id="{14833962-CE24-40BC-BD65-611522EE79A4}"/>
                </a:ext>
              </a:extLst>
            </p:cNvPr>
            <p:cNvSpPr/>
            <p:nvPr/>
          </p:nvSpPr>
          <p:spPr>
            <a:xfrm>
              <a:off x="2106940" y="4556521"/>
              <a:ext cx="513205" cy="32492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grpSp>
      <p:sp>
        <p:nvSpPr>
          <p:cNvPr id="222" name="矩形 221">
            <a:extLst>
              <a:ext uri="{FF2B5EF4-FFF2-40B4-BE49-F238E27FC236}">
                <a16:creationId xmlns:a16="http://schemas.microsoft.com/office/drawing/2014/main" id="{9210B47C-AC7B-4D2E-A9EB-31EDB0D01421}"/>
              </a:ext>
            </a:extLst>
          </p:cNvPr>
          <p:cNvSpPr/>
          <p:nvPr/>
        </p:nvSpPr>
        <p:spPr>
          <a:xfrm>
            <a:off x="9940770" y="3644055"/>
            <a:ext cx="854721"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ReadData</a:t>
            </a:r>
            <a:endParaRPr lang="zh-CN" altLang="en-US" sz="1327" dirty="0">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1E4AA697-BE3F-45BD-83CA-239EA0FD2888}"/>
              </a:ext>
            </a:extLst>
          </p:cNvPr>
          <p:cNvSpPr/>
          <p:nvPr/>
        </p:nvSpPr>
        <p:spPr>
          <a:xfrm>
            <a:off x="9961634" y="6143488"/>
            <a:ext cx="1232645"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WriteBackData</a:t>
            </a:r>
            <a:endParaRPr lang="zh-CN" altLang="en-US" sz="1327"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a:extLst>
                <a:ext uri="{FF2B5EF4-FFF2-40B4-BE49-F238E27FC236}">
                  <a16:creationId xmlns:a16="http://schemas.microsoft.com/office/drawing/2014/main" id="{3B04B997-499F-4890-B68B-471A8EBFDD67}"/>
                </a:ext>
              </a:extLst>
            </p:cNvPr>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6" name="矩形 22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a:extLst>
                <a:ext uri="{FF2B5EF4-FFF2-40B4-BE49-F238E27FC236}">
                  <a16:creationId xmlns:a16="http://schemas.microsoft.com/office/drawing/2014/main" id="{3B04B997-499F-4890-B68B-471A8EBFDD67}"/>
                </a:ext>
              </a:extLst>
            </p:cNvPr>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29" name="矩形 228">
              <a:extLst>
                <a:ext uri="{FF2B5EF4-FFF2-40B4-BE49-F238E27FC236}">
                  <a16:creationId xmlns:a16="http://schemas.microsoft.com/office/drawing/2014/main" id="{D3A2499C-02EC-4853-B80E-364C09F71C0F}"/>
                </a:ext>
              </a:extLst>
            </p:cNvPr>
            <p:cNvSpPr/>
            <p:nvPr/>
          </p:nvSpPr>
          <p:spPr>
            <a:xfrm>
              <a:off x="8350117" y="5929356"/>
              <a:ext cx="377357" cy="405084"/>
            </a:xfrm>
            <a:prstGeom prst="rect">
              <a:avLst/>
            </a:prstGeom>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sp>
        <p:nvSpPr>
          <p:cNvPr id="231" name="矩形 230">
            <a:extLst>
              <a:ext uri="{FF2B5EF4-FFF2-40B4-BE49-F238E27FC236}">
                <a16:creationId xmlns:a16="http://schemas.microsoft.com/office/drawing/2014/main" id="{124BF171-B642-4C46-8695-751F051F5AEA}"/>
              </a:ext>
            </a:extLst>
          </p:cNvPr>
          <p:cNvSpPr/>
          <p:nvPr/>
        </p:nvSpPr>
        <p:spPr>
          <a:xfrm>
            <a:off x="884901" y="6202658"/>
            <a:ext cx="1231427" cy="296556"/>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BranchAddress</a:t>
            </a:r>
            <a:endParaRPr lang="zh-CN" altLang="en-US" sz="1327" dirty="0">
              <a:latin typeface="Times New Roman" panose="02020603050405020304" pitchFamily="18" charset="0"/>
              <a:cs typeface="Times New Roman" panose="02020603050405020304" pitchFamily="18" charset="0"/>
            </a:endParaRPr>
          </a:p>
        </p:txBody>
      </p:sp>
      <p:cxnSp>
        <p:nvCxnSpPr>
          <p:cNvPr id="232" name="直接连接符 231">
            <a:extLst>
              <a:ext uri="{FF2B5EF4-FFF2-40B4-BE49-F238E27FC236}">
                <a16:creationId xmlns:a16="http://schemas.microsoft.com/office/drawing/2014/main" id="{2EF7FF38-547F-4842-883B-B8ED6547CE15}"/>
              </a:ext>
            </a:extLst>
          </p:cNvPr>
          <p:cNvCxnSpPr>
            <a:cxnSpLocks/>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a:extLst>
              <a:ext uri="{FF2B5EF4-FFF2-40B4-BE49-F238E27FC236}">
                <a16:creationId xmlns:a16="http://schemas.microsoft.com/office/drawing/2014/main" id="{1843CBDC-CFEC-4BD2-AD0B-815B0D453B1B}"/>
              </a:ext>
            </a:extLst>
          </p:cNvPr>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34" name="直接连接符 233">
            <a:extLst>
              <a:ext uri="{FF2B5EF4-FFF2-40B4-BE49-F238E27FC236}">
                <a16:creationId xmlns:a16="http://schemas.microsoft.com/office/drawing/2014/main" id="{2EF7FF38-547F-4842-883B-B8ED6547CE15}"/>
              </a:ext>
            </a:extLst>
          </p:cNvPr>
          <p:cNvCxnSpPr>
            <a:cxnSpLocks/>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a:cxnSpLocks/>
          </p:cNvCxnSpPr>
          <p:nvPr/>
        </p:nvCxnSpPr>
        <p:spPr>
          <a:xfrm>
            <a:off x="4163957" y="4587119"/>
            <a:ext cx="0" cy="1838144"/>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a:extLst>
              <a:ext uri="{FF2B5EF4-FFF2-40B4-BE49-F238E27FC236}">
                <a16:creationId xmlns:a16="http://schemas.microsoft.com/office/drawing/2014/main" id="{E7EABD73-17EC-4DE6-9461-54B9F3D31B84}"/>
              </a:ext>
            </a:extLst>
          </p:cNvPr>
          <p:cNvSpPr/>
          <p:nvPr/>
        </p:nvSpPr>
        <p:spPr>
          <a:xfrm>
            <a:off x="3777869" y="2350402"/>
            <a:ext cx="490840" cy="252826"/>
          </a:xfrm>
          <a:prstGeom prst="rect">
            <a:avLst/>
          </a:prstGeom>
        </p:spPr>
        <p:txBody>
          <a:bodyPr wrap="none">
            <a:spAutoFit/>
          </a:bodyPr>
          <a:lstStyle/>
          <a:p>
            <a:r>
              <a:rPr lang="en-US" altLang="zh-CN" sz="1043" dirty="0">
                <a:latin typeface="Times New Roman" panose="02020603050405020304" pitchFamily="18" charset="0"/>
                <a:cs typeface="Times New Roman" panose="02020603050405020304" pitchFamily="18" charset="0"/>
              </a:rPr>
              <a:t>31:26</a:t>
            </a:r>
            <a:endParaRPr lang="zh-CN" altLang="en-US" sz="1043" dirty="0">
              <a:latin typeface="Times New Roman" panose="02020603050405020304" pitchFamily="18" charset="0"/>
              <a:cs typeface="Times New Roman" panose="02020603050405020304" pitchFamily="18" charset="0"/>
            </a:endParaRPr>
          </a:p>
        </p:txBody>
      </p:sp>
      <p:grpSp>
        <p:nvGrpSpPr>
          <p:cNvPr id="253" name="组合 252"/>
          <p:cNvGrpSpPr/>
          <p:nvPr/>
        </p:nvGrpSpPr>
        <p:grpSpPr>
          <a:xfrm>
            <a:off x="1889290" y="3394413"/>
            <a:ext cx="239223" cy="429550"/>
            <a:chOff x="1992610" y="3763083"/>
            <a:chExt cx="252305" cy="453041"/>
          </a:xfrm>
        </p:grpSpPr>
        <p:sp>
          <p:nvSpPr>
            <p:cNvPr id="254" name="矩形 253">
              <a:extLst>
                <a:ext uri="{FF2B5EF4-FFF2-40B4-BE49-F238E27FC236}">
                  <a16:creationId xmlns:a16="http://schemas.microsoft.com/office/drawing/2014/main" id="{9EC13A88-E991-4549-A4E9-1AB624E29D45}"/>
                </a:ext>
              </a:extLst>
            </p:cNvPr>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a:extLst>
              <a:ext uri="{FF2B5EF4-FFF2-40B4-BE49-F238E27FC236}">
                <a16:creationId xmlns:a16="http://schemas.microsoft.com/office/drawing/2014/main" id="{2EF7FF38-547F-4842-883B-B8ED6547CE15}"/>
              </a:ext>
            </a:extLst>
          </p:cNvPr>
          <p:cNvCxnSpPr>
            <a:cxnSpLocks/>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a:extLst>
              <a:ext uri="{FF2B5EF4-FFF2-40B4-BE49-F238E27FC236}">
                <a16:creationId xmlns:a16="http://schemas.microsoft.com/office/drawing/2014/main" id="{2EF7FF38-547F-4842-883B-B8ED6547CE15}"/>
              </a:ext>
            </a:extLst>
          </p:cNvPr>
          <p:cNvCxnSpPr>
            <a:cxnSpLocks/>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a:extLst>
              <a:ext uri="{FF2B5EF4-FFF2-40B4-BE49-F238E27FC236}">
                <a16:creationId xmlns:a16="http://schemas.microsoft.com/office/drawing/2014/main" id="{2EF7FF38-547F-4842-883B-B8ED6547CE15}"/>
              </a:ext>
            </a:extLst>
          </p:cNvPr>
          <p:cNvCxnSpPr>
            <a:cxnSpLocks/>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a:extLst>
              <a:ext uri="{FF2B5EF4-FFF2-40B4-BE49-F238E27FC236}">
                <a16:creationId xmlns:a16="http://schemas.microsoft.com/office/drawing/2014/main" id="{B9F5C077-6E48-40BF-9EAD-AB04B11E759A}"/>
              </a:ext>
            </a:extLst>
          </p:cNvPr>
          <p:cNvCxnSpPr>
            <a:cxnSpLocks/>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a:extLst>
              <a:ext uri="{FF2B5EF4-FFF2-40B4-BE49-F238E27FC236}">
                <a16:creationId xmlns:a16="http://schemas.microsoft.com/office/drawing/2014/main" id="{2EF7FF38-547F-4842-883B-B8ED6547CE15}"/>
              </a:ext>
            </a:extLst>
          </p:cNvPr>
          <p:cNvCxnSpPr>
            <a:cxnSpLocks/>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a:extLst>
              <a:ext uri="{FF2B5EF4-FFF2-40B4-BE49-F238E27FC236}">
                <a16:creationId xmlns:a16="http://schemas.microsoft.com/office/drawing/2014/main" id="{1562766D-06B6-4E68-A522-842479D25B05}"/>
              </a:ext>
            </a:extLst>
          </p:cNvPr>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a:extLst>
              <a:ext uri="{FF2B5EF4-FFF2-40B4-BE49-F238E27FC236}">
                <a16:creationId xmlns:a16="http://schemas.microsoft.com/office/drawing/2014/main" id="{1562766D-06B6-4E68-A522-842479D25B05}"/>
              </a:ext>
            </a:extLst>
          </p:cNvPr>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a:extLst>
              <a:ext uri="{FF2B5EF4-FFF2-40B4-BE49-F238E27FC236}">
                <a16:creationId xmlns:a16="http://schemas.microsoft.com/office/drawing/2014/main" id="{B49379FC-0560-4124-BAB2-AC987AA270C4}"/>
              </a:ext>
            </a:extLst>
          </p:cNvPr>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a:extLst>
              <a:ext uri="{FF2B5EF4-FFF2-40B4-BE49-F238E27FC236}">
                <a16:creationId xmlns:a16="http://schemas.microsoft.com/office/drawing/2014/main" id="{CF5246AF-7F37-4B15-BE19-3F53A543C723}"/>
              </a:ext>
            </a:extLst>
          </p:cNvPr>
          <p:cNvSpPr/>
          <p:nvPr/>
        </p:nvSpPr>
        <p:spPr>
          <a:xfrm>
            <a:off x="660864" y="3328252"/>
            <a:ext cx="574196" cy="296556"/>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PC+4</a:t>
            </a:r>
            <a:endParaRPr lang="zh-CN" altLang="en-US" sz="1327" baseline="-25000" dirty="0">
              <a:latin typeface="Times New Roman" panose="02020603050405020304" pitchFamily="18" charset="0"/>
              <a:cs typeface="Times New Roman" panose="02020603050405020304" pitchFamily="18" charset="0"/>
            </a:endParaRPr>
          </a:p>
        </p:txBody>
      </p:sp>
      <p:sp>
        <p:nvSpPr>
          <p:cNvPr id="283" name="矩形 282">
            <a:extLst>
              <a:ext uri="{FF2B5EF4-FFF2-40B4-BE49-F238E27FC236}">
                <a16:creationId xmlns:a16="http://schemas.microsoft.com/office/drawing/2014/main" id="{B9B4DC4B-516F-4CAD-BA37-5C3F0A1092F4}"/>
              </a:ext>
            </a:extLst>
          </p:cNvPr>
          <p:cNvSpPr/>
          <p:nvPr/>
        </p:nvSpPr>
        <p:spPr>
          <a:xfrm>
            <a:off x="4114313" y="3335118"/>
            <a:ext cx="34015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7" dirty="0">
              <a:latin typeface="Segoe UI Black" panose="020B0A02040204020203" pitchFamily="34" charset="0"/>
              <a:cs typeface="Segoe UI Black" panose="020B0A02040204020203" pitchFamily="34" charset="0"/>
            </a:endParaRPr>
          </a:p>
        </p:txBody>
      </p:sp>
      <p:sp>
        <p:nvSpPr>
          <p:cNvPr id="284" name="矩形 283">
            <a:extLst>
              <a:ext uri="{FF2B5EF4-FFF2-40B4-BE49-F238E27FC236}">
                <a16:creationId xmlns:a16="http://schemas.microsoft.com/office/drawing/2014/main" id="{B9B4DC4B-516F-4CAD-BA37-5C3F0A1092F4}"/>
              </a:ext>
            </a:extLst>
          </p:cNvPr>
          <p:cNvSpPr/>
          <p:nvPr/>
        </p:nvSpPr>
        <p:spPr>
          <a:xfrm>
            <a:off x="4121543" y="3602666"/>
            <a:ext cx="328936"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7" dirty="0">
              <a:latin typeface="Segoe UI Black" panose="020B0A02040204020203" pitchFamily="34" charset="0"/>
              <a:cs typeface="Segoe UI Black" panose="020B0A02040204020203" pitchFamily="34" charset="0"/>
            </a:endParaRPr>
          </a:p>
        </p:txBody>
      </p:sp>
      <p:sp>
        <p:nvSpPr>
          <p:cNvPr id="285" name="矩形 284">
            <a:extLst>
              <a:ext uri="{FF2B5EF4-FFF2-40B4-BE49-F238E27FC236}">
                <a16:creationId xmlns:a16="http://schemas.microsoft.com/office/drawing/2014/main" id="{B9B4DC4B-516F-4CAD-BA37-5C3F0A1092F4}"/>
              </a:ext>
            </a:extLst>
          </p:cNvPr>
          <p:cNvSpPr/>
          <p:nvPr/>
        </p:nvSpPr>
        <p:spPr>
          <a:xfrm>
            <a:off x="4107210" y="3865133"/>
            <a:ext cx="367408" cy="296556"/>
          </a:xfrm>
          <a:prstGeom prst="rect">
            <a:avLst/>
          </a:prstGeom>
        </p:spPr>
        <p:txBody>
          <a:bodyPr wrap="none">
            <a:spAutoFit/>
          </a:bodyPr>
          <a:lstStyle/>
          <a:p>
            <a:r>
              <a:rPr lang="en-US" altLang="zh-CN" sz="1327"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7" dirty="0">
              <a:latin typeface="Segoe UI Black" panose="020B0A02040204020203" pitchFamily="34" charset="0"/>
              <a:cs typeface="Segoe UI Black" panose="020B0A02040204020203" pitchFamily="34" charset="0"/>
            </a:endParaRPr>
          </a:p>
        </p:txBody>
      </p:sp>
      <p:grpSp>
        <p:nvGrpSpPr>
          <p:cNvPr id="286" name="组合 285"/>
          <p:cNvGrpSpPr/>
          <p:nvPr/>
        </p:nvGrpSpPr>
        <p:grpSpPr>
          <a:xfrm>
            <a:off x="10679778" y="3540058"/>
            <a:ext cx="269626" cy="519494"/>
            <a:chOff x="11263840" y="3916697"/>
            <a:chExt cx="284372" cy="547904"/>
          </a:xfrm>
        </p:grpSpPr>
        <p:sp>
          <p:nvSpPr>
            <p:cNvPr id="287" name="流程图: 手动操作 286">
              <a:extLst>
                <a:ext uri="{FF2B5EF4-FFF2-40B4-BE49-F238E27FC236}">
                  <a16:creationId xmlns:a16="http://schemas.microsoft.com/office/drawing/2014/main" id="{6C2FCBC5-1898-4C55-8A7D-7DB4F2A02A90}"/>
                </a:ext>
              </a:extLst>
            </p:cNvPr>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88" name="矩形 287">
              <a:extLst>
                <a:ext uri="{FF2B5EF4-FFF2-40B4-BE49-F238E27FC236}">
                  <a16:creationId xmlns:a16="http://schemas.microsoft.com/office/drawing/2014/main" id="{DB6FEBF0-D3C1-4E44-A076-F8543F45AA45}"/>
                </a:ext>
              </a:extLst>
            </p:cNvPr>
            <p:cNvSpPr/>
            <p:nvPr/>
          </p:nvSpPr>
          <p:spPr>
            <a:xfrm>
              <a:off x="11263840" y="3936437"/>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289" name="组合 288">
            <a:extLst>
              <a:ext uri="{FF2B5EF4-FFF2-40B4-BE49-F238E27FC236}">
                <a16:creationId xmlns:a16="http://schemas.microsoft.com/office/drawing/2014/main" id="{C93F85A8-96F3-452E-9BCC-000492316DCE}"/>
              </a:ext>
            </a:extLst>
          </p:cNvPr>
          <p:cNvGrpSpPr/>
          <p:nvPr/>
        </p:nvGrpSpPr>
        <p:grpSpPr>
          <a:xfrm>
            <a:off x="2450577" y="3303617"/>
            <a:ext cx="895565" cy="1370404"/>
            <a:chOff x="2153669" y="3581315"/>
            <a:chExt cx="981236" cy="1387999"/>
          </a:xfrm>
        </p:grpSpPr>
        <p:sp>
          <p:nvSpPr>
            <p:cNvPr id="290" name="矩形 289">
              <a:extLst>
                <a:ext uri="{FF2B5EF4-FFF2-40B4-BE49-F238E27FC236}">
                  <a16:creationId xmlns:a16="http://schemas.microsoft.com/office/drawing/2014/main" id="{1936F5A9-F8E0-4150-BE74-09DC31568611}"/>
                </a:ext>
              </a:extLst>
            </p:cNvPr>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1" name="矩形 290">
              <a:extLst>
                <a:ext uri="{FF2B5EF4-FFF2-40B4-BE49-F238E27FC236}">
                  <a16:creationId xmlns:a16="http://schemas.microsoft.com/office/drawing/2014/main" id="{A1263AF7-1AE1-441D-BD17-CAFE2B5FC5A8}"/>
                </a:ext>
              </a:extLst>
            </p:cNvPr>
            <p:cNvSpPr/>
            <p:nvPr/>
          </p:nvSpPr>
          <p:spPr>
            <a:xfrm>
              <a:off x="2672635" y="3769167"/>
              <a:ext cx="462270"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RD</a:t>
              </a:r>
              <a:endParaRPr lang="zh-CN" altLang="en-US" sz="1327" dirty="0">
                <a:latin typeface="Times New Roman" panose="02020603050405020304" pitchFamily="18" charset="0"/>
                <a:cs typeface="Times New Roman" panose="02020603050405020304" pitchFamily="18" charset="0"/>
              </a:endParaRPr>
            </a:p>
          </p:txBody>
        </p:sp>
        <p:sp>
          <p:nvSpPr>
            <p:cNvPr id="292" name="矩形 291">
              <a:extLst>
                <a:ext uri="{FF2B5EF4-FFF2-40B4-BE49-F238E27FC236}">
                  <a16:creationId xmlns:a16="http://schemas.microsoft.com/office/drawing/2014/main" id="{0378166C-4459-4E94-9180-444EAF8AFBBF}"/>
                </a:ext>
              </a:extLst>
            </p:cNvPr>
            <p:cNvSpPr/>
            <p:nvPr/>
          </p:nvSpPr>
          <p:spPr>
            <a:xfrm>
              <a:off x="2153669" y="3768090"/>
              <a:ext cx="337571" cy="3003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A</a:t>
              </a:r>
              <a:endParaRPr lang="zh-CN" altLang="en-US" sz="1327" dirty="0">
                <a:latin typeface="Times New Roman" panose="02020603050405020304" pitchFamily="18" charset="0"/>
                <a:cs typeface="Times New Roman" panose="02020603050405020304" pitchFamily="18" charset="0"/>
              </a:endParaRPr>
            </a:p>
          </p:txBody>
        </p:sp>
        <p:sp>
          <p:nvSpPr>
            <p:cNvPr id="293" name="矩形 292">
              <a:extLst>
                <a:ext uri="{FF2B5EF4-FFF2-40B4-BE49-F238E27FC236}">
                  <a16:creationId xmlns:a16="http://schemas.microsoft.com/office/drawing/2014/main" id="{CBFF6D01-103F-4654-AA84-F27640E2F424}"/>
                </a:ext>
              </a:extLst>
            </p:cNvPr>
            <p:cNvSpPr/>
            <p:nvPr/>
          </p:nvSpPr>
          <p:spPr>
            <a:xfrm>
              <a:off x="2247904" y="4158047"/>
              <a:ext cx="760851" cy="507208"/>
            </a:xfrm>
            <a:prstGeom prst="rect">
              <a:avLst/>
            </a:prstGeom>
          </p:spPr>
          <p:txBody>
            <a:bodyPr wrap="none">
              <a:spAutoFit/>
            </a:bodyPr>
            <a:lstStyle/>
            <a:p>
              <a:pPr algn="ctr" defTabSz="914277"/>
              <a:r>
                <a:rPr lang="zh-CN" altLang="en-US" sz="1327" b="1" kern="0" dirty="0">
                  <a:solidFill>
                    <a:schemeClr val="bg1"/>
                  </a:solidFill>
                  <a:latin typeface="微软雅黑"/>
                  <a:ea typeface="微软雅黑"/>
                </a:rPr>
                <a:t>指令</a:t>
              </a:r>
              <a:endParaRPr lang="en-US" altLang="zh-CN" sz="1327" b="1" kern="0" dirty="0">
                <a:solidFill>
                  <a:schemeClr val="bg1"/>
                </a:solidFill>
                <a:latin typeface="微软雅黑"/>
                <a:ea typeface="微软雅黑"/>
              </a:endParaRPr>
            </a:p>
            <a:p>
              <a:pPr algn="ctr" defTabSz="914277"/>
              <a:r>
                <a:rPr lang="zh-CN" altLang="en-US" sz="1327" b="1" kern="0" dirty="0">
                  <a:solidFill>
                    <a:schemeClr val="bg1"/>
                  </a:solidFill>
                  <a:latin typeface="微软雅黑"/>
                  <a:ea typeface="微软雅黑"/>
                </a:rPr>
                <a:t>存储器</a:t>
              </a:r>
            </a:p>
          </p:txBody>
        </p:sp>
      </p:grpSp>
      <p:cxnSp>
        <p:nvCxnSpPr>
          <p:cNvPr id="294" name="直接连接符 293">
            <a:extLst>
              <a:ext uri="{FF2B5EF4-FFF2-40B4-BE49-F238E27FC236}">
                <a16:creationId xmlns:a16="http://schemas.microsoft.com/office/drawing/2014/main" id="{AFA0641A-9AF0-469B-9506-621DE6150E4C}"/>
              </a:ext>
            </a:extLst>
          </p:cNvPr>
          <p:cNvCxnSpPr>
            <a:cxnSpLocks/>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a:extLst>
                <a:ext uri="{FF2B5EF4-FFF2-40B4-BE49-F238E27FC236}">
                  <a16:creationId xmlns:a16="http://schemas.microsoft.com/office/drawing/2014/main" id="{6C2FCBC5-1898-4C55-8A7D-7DB4F2A02A90}"/>
                </a:ext>
              </a:extLst>
            </p:cNvPr>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299" name="矩形 298">
              <a:extLst>
                <a:ext uri="{FF2B5EF4-FFF2-40B4-BE49-F238E27FC236}">
                  <a16:creationId xmlns:a16="http://schemas.microsoft.com/office/drawing/2014/main" id="{DB6FEBF0-D3C1-4E44-A076-F8543F45AA45}"/>
                </a:ext>
              </a:extLst>
            </p:cNvPr>
            <p:cNvSpPr/>
            <p:nvPr/>
          </p:nvSpPr>
          <p:spPr>
            <a:xfrm>
              <a:off x="4625897" y="4389532"/>
              <a:ext cx="284372" cy="52816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a:extLst>
                <a:ext uri="{FF2B5EF4-FFF2-40B4-BE49-F238E27FC236}">
                  <a16:creationId xmlns:a16="http://schemas.microsoft.com/office/drawing/2014/main" id="{06D13955-8991-4AB9-8AE6-E6D52BF4E822}"/>
                </a:ext>
              </a:extLst>
            </p:cNvPr>
            <p:cNvSpPr>
              <a:spLocks/>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02" name="矩形 301">
              <a:extLst>
                <a:ext uri="{FF2B5EF4-FFF2-40B4-BE49-F238E27FC236}">
                  <a16:creationId xmlns:a16="http://schemas.microsoft.com/office/drawing/2014/main" id="{35F5988D-9868-4683-92E1-7DD10CC02284}"/>
                </a:ext>
              </a:extLst>
            </p:cNvPr>
            <p:cNvSpPr/>
            <p:nvPr/>
          </p:nvSpPr>
          <p:spPr>
            <a:xfrm>
              <a:off x="5087028" y="3846399"/>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3" name="矩形 302">
              <a:extLst>
                <a:ext uri="{FF2B5EF4-FFF2-40B4-BE49-F238E27FC236}">
                  <a16:creationId xmlns:a16="http://schemas.microsoft.com/office/drawing/2014/main" id="{32DF3147-11BF-4F5C-8978-CAF054A4CCDD}"/>
                </a:ext>
              </a:extLst>
            </p:cNvPr>
            <p:cNvSpPr/>
            <p:nvPr/>
          </p:nvSpPr>
          <p:spPr>
            <a:xfrm>
              <a:off x="5088159" y="4167250"/>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sp>
          <p:nvSpPr>
            <p:cNvPr id="304" name="矩形 303">
              <a:extLst>
                <a:ext uri="{FF2B5EF4-FFF2-40B4-BE49-F238E27FC236}">
                  <a16:creationId xmlns:a16="http://schemas.microsoft.com/office/drawing/2014/main" id="{BD38C2BD-176A-44EC-BE75-198DF8F2BDE6}"/>
                </a:ext>
              </a:extLst>
            </p:cNvPr>
            <p:cNvSpPr/>
            <p:nvPr/>
          </p:nvSpPr>
          <p:spPr>
            <a:xfrm>
              <a:off x="5081485" y="4515214"/>
              <a:ext cx="453438"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a:t>
              </a:r>
              <a:endParaRPr lang="zh-CN" altLang="en-US" sz="1327" dirty="0">
                <a:latin typeface="Times New Roman" panose="02020603050405020304" pitchFamily="18" charset="0"/>
                <a:cs typeface="Times New Roman" panose="02020603050405020304" pitchFamily="18" charset="0"/>
              </a:endParaRPr>
            </a:p>
          </p:txBody>
        </p:sp>
        <p:sp>
          <p:nvSpPr>
            <p:cNvPr id="305" name="矩形 304">
              <a:extLst>
                <a:ext uri="{FF2B5EF4-FFF2-40B4-BE49-F238E27FC236}">
                  <a16:creationId xmlns:a16="http://schemas.microsoft.com/office/drawing/2014/main" id="{6EC311AC-23AA-44AC-815A-8889216F2B8B}"/>
                </a:ext>
              </a:extLst>
            </p:cNvPr>
            <p:cNvSpPr/>
            <p:nvPr/>
          </p:nvSpPr>
          <p:spPr>
            <a:xfrm>
              <a:off x="5087028" y="4869877"/>
              <a:ext cx="494014"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WD</a:t>
              </a:r>
              <a:endParaRPr lang="zh-CN" altLang="en-US" sz="1327" dirty="0">
                <a:latin typeface="Times New Roman" panose="02020603050405020304" pitchFamily="18" charset="0"/>
                <a:cs typeface="Times New Roman" panose="02020603050405020304" pitchFamily="18" charset="0"/>
              </a:endParaRPr>
            </a:p>
          </p:txBody>
        </p:sp>
        <p:sp>
          <p:nvSpPr>
            <p:cNvPr id="306" name="矩形 305">
              <a:extLst>
                <a:ext uri="{FF2B5EF4-FFF2-40B4-BE49-F238E27FC236}">
                  <a16:creationId xmlns:a16="http://schemas.microsoft.com/office/drawing/2014/main" id="{CAC34120-E9F4-49D1-AD8A-A3BD3D3C8D26}"/>
                </a:ext>
              </a:extLst>
            </p:cNvPr>
            <p:cNvSpPr/>
            <p:nvPr/>
          </p:nvSpPr>
          <p:spPr>
            <a:xfrm>
              <a:off x="5607659" y="3587547"/>
              <a:ext cx="473726"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WE</a:t>
              </a:r>
              <a:endParaRPr lang="zh-CN" altLang="en-US" sz="1327" dirty="0">
                <a:latin typeface="Times New Roman" panose="02020603050405020304" pitchFamily="18" charset="0"/>
                <a:cs typeface="Times New Roman" panose="02020603050405020304" pitchFamily="18" charset="0"/>
              </a:endParaRPr>
            </a:p>
          </p:txBody>
        </p:sp>
        <p:sp>
          <p:nvSpPr>
            <p:cNvPr id="307" name="矩形 306">
              <a:extLst>
                <a:ext uri="{FF2B5EF4-FFF2-40B4-BE49-F238E27FC236}">
                  <a16:creationId xmlns:a16="http://schemas.microsoft.com/office/drawing/2014/main" id="{45926BBC-26ED-4FD0-B8B6-D5969ED71709}"/>
                </a:ext>
              </a:extLst>
            </p:cNvPr>
            <p:cNvSpPr/>
            <p:nvPr/>
          </p:nvSpPr>
          <p:spPr>
            <a:xfrm>
              <a:off x="5461813" y="4623794"/>
              <a:ext cx="911609" cy="312774"/>
            </a:xfrm>
            <a:prstGeom prst="rect">
              <a:avLst/>
            </a:prstGeom>
          </p:spPr>
          <p:txBody>
            <a:bodyPr wrap="none">
              <a:spAutoFit/>
            </a:bodyPr>
            <a:lstStyle/>
            <a:p>
              <a:pPr algn="ctr" defTabSz="914277">
                <a:defRPr/>
              </a:pPr>
              <a:r>
                <a:rPr lang="zh-CN" altLang="en-US" sz="1327" b="1" kern="0" dirty="0">
                  <a:solidFill>
                    <a:srgbClr val="000000"/>
                  </a:solidFill>
                  <a:latin typeface="微软雅黑"/>
                  <a:ea typeface="微软雅黑"/>
                </a:rPr>
                <a:t>寄存器堆</a:t>
              </a:r>
            </a:p>
          </p:txBody>
        </p:sp>
        <p:sp>
          <p:nvSpPr>
            <p:cNvPr id="308" name="矩形 307">
              <a:extLst>
                <a:ext uri="{FF2B5EF4-FFF2-40B4-BE49-F238E27FC236}">
                  <a16:creationId xmlns:a16="http://schemas.microsoft.com/office/drawing/2014/main" id="{4C593A01-858B-4B68-AF47-71D6F26A6E5F}"/>
                </a:ext>
              </a:extLst>
            </p:cNvPr>
            <p:cNvSpPr/>
            <p:nvPr/>
          </p:nvSpPr>
          <p:spPr>
            <a:xfrm>
              <a:off x="6187634" y="3856669"/>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R1</a:t>
              </a:r>
              <a:endParaRPr lang="zh-CN" altLang="en-US" sz="1327" dirty="0">
                <a:latin typeface="Times New Roman" panose="02020603050405020304" pitchFamily="18" charset="0"/>
                <a:cs typeface="Times New Roman" panose="02020603050405020304" pitchFamily="18" charset="0"/>
              </a:endParaRPr>
            </a:p>
          </p:txBody>
        </p:sp>
        <p:sp>
          <p:nvSpPr>
            <p:cNvPr id="309" name="矩形 308">
              <a:extLst>
                <a:ext uri="{FF2B5EF4-FFF2-40B4-BE49-F238E27FC236}">
                  <a16:creationId xmlns:a16="http://schemas.microsoft.com/office/drawing/2014/main" id="{073FB5D5-5546-4A1A-B00C-0B340A318ADD}"/>
                </a:ext>
              </a:extLst>
            </p:cNvPr>
            <p:cNvSpPr/>
            <p:nvPr/>
          </p:nvSpPr>
          <p:spPr>
            <a:xfrm>
              <a:off x="6179493" y="4276124"/>
              <a:ext cx="404407"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R2</a:t>
              </a:r>
              <a:endParaRPr lang="zh-CN" altLang="en-US" sz="1327"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a:extLst>
                  <a:ext uri="{FF2B5EF4-FFF2-40B4-BE49-F238E27FC236}">
                    <a16:creationId xmlns:a16="http://schemas.microsoft.com/office/drawing/2014/main" id="{7089DE98-FC37-4C1F-9209-35555F31F6C6}"/>
                  </a:ext>
                </a:extLst>
              </p:cNvPr>
              <p:cNvCxnSpPr>
                <a:cxnSpLocks/>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a:extLst>
                  <a:ext uri="{FF2B5EF4-FFF2-40B4-BE49-F238E27FC236}">
                    <a16:creationId xmlns:a16="http://schemas.microsoft.com/office/drawing/2014/main" id="{E3E86E4D-6506-4B6C-819B-7E93777F8C98}"/>
                  </a:ext>
                </a:extLst>
              </p:cNvPr>
              <p:cNvSpPr/>
              <p:nvPr/>
            </p:nvSpPr>
            <p:spPr>
              <a:xfrm>
                <a:off x="1853728" y="4460324"/>
                <a:ext cx="534589" cy="312774"/>
              </a:xfrm>
              <a:prstGeom prst="rect">
                <a:avLst/>
              </a:prstGeom>
              <a:noFill/>
            </p:spPr>
            <p:txBody>
              <a:bodyPr wrap="none">
                <a:spAutoFit/>
              </a:bodyPr>
              <a:lstStyle/>
              <a:p>
                <a:r>
                  <a:rPr lang="en-US" altLang="zh-CN" sz="1327" i="1" dirty="0">
                    <a:solidFill>
                      <a:srgbClr val="C00000"/>
                    </a:solidFill>
                    <a:latin typeface="Times New Roman" panose="02020603050405020304" pitchFamily="18" charset="0"/>
                    <a:cs typeface="Times New Roman" panose="02020603050405020304" pitchFamily="18" charset="0"/>
                  </a:rPr>
                  <a:t>CLK</a:t>
                </a:r>
                <a:endParaRPr lang="zh-CN" altLang="en-US" sz="1327"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6" name="矩形 315">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a:extLst>
                <a:ext uri="{FF2B5EF4-FFF2-40B4-BE49-F238E27FC236}">
                  <a16:creationId xmlns:a16="http://schemas.microsoft.com/office/drawing/2014/main" id="{6C2FCBC5-1898-4C55-8A7D-7DB4F2A02A90}"/>
                </a:ext>
              </a:extLst>
            </p:cNvPr>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19" name="矩形 318">
              <a:extLst>
                <a:ext uri="{FF2B5EF4-FFF2-40B4-BE49-F238E27FC236}">
                  <a16:creationId xmlns:a16="http://schemas.microsoft.com/office/drawing/2014/main" id="{DB6FEBF0-D3C1-4E44-A076-F8543F45AA45}"/>
                </a:ext>
              </a:extLst>
            </p:cNvPr>
            <p:cNvSpPr/>
            <p:nvPr/>
          </p:nvSpPr>
          <p:spPr>
            <a:xfrm>
              <a:off x="1429026" y="3715552"/>
              <a:ext cx="284371" cy="528165"/>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0</a:t>
              </a:r>
            </a:p>
            <a:p>
              <a:r>
                <a:rPr lang="en-US" altLang="zh-CN" sz="1327" dirty="0">
                  <a:latin typeface="Times New Roman" panose="02020603050405020304" pitchFamily="18" charset="0"/>
                  <a:cs typeface="Times New Roman" panose="02020603050405020304" pitchFamily="18" charset="0"/>
                </a:rPr>
                <a:t>1</a:t>
              </a:r>
              <a:endParaRPr lang="zh-CN" altLang="en-US" sz="1327" dirty="0">
                <a:latin typeface="Times New Roman" panose="02020603050405020304" pitchFamily="18" charset="0"/>
                <a:cs typeface="Times New Roman" panose="02020603050405020304" pitchFamily="18" charset="0"/>
              </a:endParaRPr>
            </a:p>
          </p:txBody>
        </p:sp>
      </p:grpSp>
      <p:cxnSp>
        <p:nvCxnSpPr>
          <p:cNvPr id="320" name="直接连接符 319"/>
          <p:cNvCxnSpPr>
            <a:cxnSpLocks/>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a:extLst>
                <a:ext uri="{FF2B5EF4-FFF2-40B4-BE49-F238E27FC236}">
                  <a16:creationId xmlns:a16="http://schemas.microsoft.com/office/drawing/2014/main" id="{3B04B997-499F-4890-B68B-471A8EBFDD67}"/>
                </a:ext>
              </a:extLst>
            </p:cNvPr>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23" name="矩形 322">
              <a:extLst>
                <a:ext uri="{FF2B5EF4-FFF2-40B4-BE49-F238E27FC236}">
                  <a16:creationId xmlns:a16="http://schemas.microsoft.com/office/drawing/2014/main" id="{D3A2499C-02EC-4853-B80E-364C09F71C0F}"/>
                </a:ext>
              </a:extLst>
            </p:cNvPr>
            <p:cNvSpPr/>
            <p:nvPr/>
          </p:nvSpPr>
          <p:spPr>
            <a:xfrm>
              <a:off x="2950880" y="5513430"/>
              <a:ext cx="377357" cy="405084"/>
            </a:xfrm>
            <a:prstGeom prst="rect">
              <a:avLst/>
            </a:prstGeom>
            <a:noFill/>
          </p:spPr>
          <p:txBody>
            <a:bodyPr wrap="none">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27" name="矩形 326">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latin typeface="Times New Roman" panose="02020603050405020304" pitchFamily="18" charset="0"/>
                  <a:cs typeface="Times New Roman" panose="02020603050405020304" pitchFamily="18" charset="0"/>
                </a:rPr>
                <a:t>Func</a:t>
              </a:r>
              <a:endParaRPr lang="zh-CN" altLang="en-US" sz="1327" dirty="0">
                <a:latin typeface="Times New Roman" panose="02020603050405020304" pitchFamily="18" charset="0"/>
                <a:cs typeface="Times New Roman" panose="02020603050405020304" pitchFamily="18" charset="0"/>
              </a:endParaRPr>
            </a:p>
          </p:txBody>
        </p:sp>
        <p:sp>
          <p:nvSpPr>
            <p:cNvPr id="329" name="矩形 328">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latin typeface="Times New Roman" panose="02020603050405020304" pitchFamily="18" charset="0"/>
                  <a:cs typeface="Times New Roman" panose="02020603050405020304" pitchFamily="18" charset="0"/>
                </a:rPr>
                <a:t>Op</a:t>
              </a:r>
              <a:endParaRPr lang="zh-CN" altLang="en-US" sz="1327" dirty="0">
                <a:latin typeface="Times New Roman" panose="02020603050405020304" pitchFamily="18" charset="0"/>
                <a:cs typeface="Times New Roman" panose="02020603050405020304" pitchFamily="18" charset="0"/>
              </a:endParaRPr>
            </a:p>
          </p:txBody>
        </p:sp>
      </p:grpSp>
      <p:grpSp>
        <p:nvGrpSpPr>
          <p:cNvPr id="330" name="组合 329"/>
          <p:cNvGrpSpPr/>
          <p:nvPr/>
        </p:nvGrpSpPr>
        <p:grpSpPr>
          <a:xfrm>
            <a:off x="4189041" y="1577541"/>
            <a:ext cx="621104" cy="1383549"/>
            <a:chOff x="4249767" y="1888664"/>
            <a:chExt cx="655071" cy="1459212"/>
          </a:xfrm>
        </p:grpSpPr>
        <p:sp>
          <p:nvSpPr>
            <p:cNvPr id="331" name="矩形: 圆角 196">
              <a:extLst>
                <a:ext uri="{FF2B5EF4-FFF2-40B4-BE49-F238E27FC236}">
                  <a16:creationId xmlns:a16="http://schemas.microsoft.com/office/drawing/2014/main" id="{6B779430-B17E-4B4E-A1C1-7537A4552CD9}"/>
                </a:ext>
              </a:extLst>
            </p:cNvPr>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bg1"/>
                </a:solidFill>
              </a:endParaRPr>
            </a:p>
          </p:txBody>
        </p:sp>
        <p:sp>
          <p:nvSpPr>
            <p:cNvPr id="332" name="矩形 331">
              <a:extLst>
                <a:ext uri="{FF2B5EF4-FFF2-40B4-BE49-F238E27FC236}">
                  <a16:creationId xmlns:a16="http://schemas.microsoft.com/office/drawing/2014/main" id="{13EC6394-D66A-419B-BBBA-1877F1EA1841}"/>
                </a:ext>
              </a:extLst>
            </p:cNvPr>
            <p:cNvSpPr/>
            <p:nvPr/>
          </p:nvSpPr>
          <p:spPr>
            <a:xfrm>
              <a:off x="4389953" y="1996880"/>
              <a:ext cx="399337" cy="836070"/>
            </a:xfrm>
            <a:prstGeom prst="rect">
              <a:avLst/>
            </a:prstGeom>
          </p:spPr>
          <p:txBody>
            <a:bodyPr wrap="none">
              <a:spAutoFit/>
            </a:bodyPr>
            <a:lstStyle/>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7"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a:extLst>
                <a:ext uri="{FF2B5EF4-FFF2-40B4-BE49-F238E27FC236}">
                  <a16:creationId xmlns:a16="http://schemas.microsoft.com/office/drawing/2014/main" id="{44A3B210-1D58-4401-9AD9-5D567A58476D}"/>
                </a:ext>
              </a:extLst>
            </p:cNvPr>
            <p:cNvSpPr/>
            <p:nvPr/>
          </p:nvSpPr>
          <p:spPr>
            <a:xfrm>
              <a:off x="4249767" y="3005005"/>
              <a:ext cx="553187" cy="312774"/>
            </a:xfrm>
            <a:prstGeom prst="rect">
              <a:avLst/>
            </a:prstGeom>
          </p:spPr>
          <p:txBody>
            <a:bodyPr wrap="none">
              <a:spAutoFit/>
            </a:bodyPr>
            <a:lstStyle/>
            <a:p>
              <a:r>
                <a:rPr lang="en-US" altLang="zh-CN" sz="1327" dirty="0" err="1">
                  <a:solidFill>
                    <a:schemeClr val="bg1"/>
                  </a:solidFill>
                  <a:latin typeface="Times New Roman" panose="02020603050405020304" pitchFamily="18" charset="0"/>
                  <a:cs typeface="Times New Roman" panose="02020603050405020304" pitchFamily="18" charset="0"/>
                </a:rPr>
                <a:t>Func</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sp>
          <p:nvSpPr>
            <p:cNvPr id="334" name="矩形 333">
              <a:extLst>
                <a:ext uri="{FF2B5EF4-FFF2-40B4-BE49-F238E27FC236}">
                  <a16:creationId xmlns:a16="http://schemas.microsoft.com/office/drawing/2014/main" id="{51A2CCCE-138E-47BE-AC7E-F5141666B790}"/>
                </a:ext>
              </a:extLst>
            </p:cNvPr>
            <p:cNvSpPr/>
            <p:nvPr/>
          </p:nvSpPr>
          <p:spPr>
            <a:xfrm>
              <a:off x="4262342" y="2770315"/>
              <a:ext cx="414551" cy="312774"/>
            </a:xfrm>
            <a:prstGeom prst="rect">
              <a:avLst/>
            </a:prstGeom>
          </p:spPr>
          <p:txBody>
            <a:bodyPr wrap="none">
              <a:spAutoFit/>
            </a:bodyPr>
            <a:lstStyle/>
            <a:p>
              <a:r>
                <a:rPr lang="en-US" altLang="zh-CN" sz="1327" dirty="0">
                  <a:solidFill>
                    <a:schemeClr val="bg1"/>
                  </a:solidFill>
                  <a:latin typeface="Times New Roman" panose="02020603050405020304" pitchFamily="18" charset="0"/>
                  <a:cs typeface="Times New Roman" panose="02020603050405020304" pitchFamily="18" charset="0"/>
                </a:rPr>
                <a:t>Op</a:t>
              </a:r>
              <a:endParaRPr lang="zh-CN" altLang="en-US" sz="1327" dirty="0">
                <a:solidFill>
                  <a:schemeClr val="bg1"/>
                </a:solidFill>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OP</a:t>
              </a:r>
              <a:endParaRPr lang="zh-CN" altLang="en-US" sz="1517" kern="0" dirty="0">
                <a:solidFill>
                  <a:sysClr val="window" lastClr="FFFFFF"/>
                </a:solidFill>
                <a:latin typeface="Calibri"/>
                <a:ea typeface="宋体"/>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S</a:t>
              </a:r>
              <a:endParaRPr lang="zh-CN" altLang="en-US" sz="1517" kern="0" baseline="-25000" dirty="0">
                <a:solidFill>
                  <a:sysClr val="window" lastClr="FFFFFF"/>
                </a:solidFill>
                <a:latin typeface="Calibri"/>
                <a:ea typeface="宋体"/>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R</a:t>
              </a:r>
              <a:r>
                <a:rPr lang="en-US" altLang="zh-CN" sz="1517" kern="0" baseline="-25000" dirty="0" err="1">
                  <a:solidFill>
                    <a:sysClr val="window" lastClr="FFFFFF"/>
                  </a:solidFill>
                  <a:latin typeface="Calibri"/>
                  <a:ea typeface="宋体"/>
                </a:rPr>
                <a:t>t</a:t>
              </a:r>
              <a:endParaRPr lang="zh-CN" altLang="en-US" sz="1517" kern="0" baseline="-25000" dirty="0">
                <a:solidFill>
                  <a:sysClr val="window" lastClr="FFFFFF"/>
                </a:solidFill>
                <a:latin typeface="Calibri"/>
                <a:ea typeface="宋体"/>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shamt</a:t>
              </a:r>
              <a:endParaRPr lang="zh-CN" altLang="en-US" sz="1517" kern="0" baseline="-25000" dirty="0">
                <a:solidFill>
                  <a:sysClr val="window" lastClr="FFFFFF"/>
                </a:solidFill>
                <a:latin typeface="Calibri"/>
                <a:ea typeface="宋体"/>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a:solidFill>
                    <a:sysClr val="window" lastClr="FFFFFF"/>
                  </a:solidFill>
                  <a:latin typeface="Calibri"/>
                  <a:ea typeface="宋体"/>
                </a:rPr>
                <a:t>R</a:t>
              </a:r>
              <a:r>
                <a:rPr lang="en-US" altLang="zh-CN" sz="1517" kern="0" baseline="-25000" dirty="0">
                  <a:solidFill>
                    <a:sysClr val="window" lastClr="FFFFFF"/>
                  </a:solidFill>
                  <a:latin typeface="Calibri"/>
                  <a:ea typeface="宋体"/>
                </a:rPr>
                <a:t>d</a:t>
              </a:r>
              <a:endParaRPr lang="zh-CN" altLang="en-US" sz="1517" kern="0" baseline="-25000" dirty="0">
                <a:solidFill>
                  <a:sysClr val="window" lastClr="FFFFFF"/>
                </a:solidFill>
                <a:latin typeface="Calibri"/>
                <a:ea typeface="宋体"/>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277">
                <a:defRPr/>
              </a:pPr>
              <a:r>
                <a:rPr lang="en-US" altLang="zh-CN" sz="1517" kern="0" dirty="0" err="1">
                  <a:solidFill>
                    <a:sysClr val="window" lastClr="FFFFFF"/>
                  </a:solidFill>
                  <a:latin typeface="Calibri"/>
                  <a:ea typeface="宋体"/>
                </a:rPr>
                <a:t>funct</a:t>
              </a:r>
              <a:endParaRPr lang="zh-CN" altLang="en-US" sz="1517" kern="0" dirty="0">
                <a:solidFill>
                  <a:sysClr val="window" lastClr="FFFFFF"/>
                </a:solidFill>
                <a:latin typeface="Calibri"/>
                <a:ea typeface="宋体"/>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5bits</a:t>
              </a:r>
              <a:endParaRPr lang="zh-CN" altLang="en-US" sz="1517" kern="0" dirty="0">
                <a:solidFill>
                  <a:srgbClr val="0070C0"/>
                </a:solidFill>
                <a:latin typeface="Arial" pitchFamily="34" charset="0"/>
                <a:ea typeface="华文细黑"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277">
                <a:defRPr/>
              </a:pPr>
              <a:r>
                <a:rPr lang="en-US" altLang="zh-CN" sz="1517" kern="0" dirty="0">
                  <a:solidFill>
                    <a:srgbClr val="0070C0"/>
                  </a:solidFill>
                  <a:latin typeface="Arial" pitchFamily="34" charset="0"/>
                  <a:ea typeface="华文细黑" pitchFamily="2" charset="-122"/>
                </a:rPr>
                <a:t>6bits</a:t>
              </a:r>
              <a:endParaRPr lang="zh-CN" altLang="en-US" sz="1517" kern="0" dirty="0">
                <a:solidFill>
                  <a:srgbClr val="0070C0"/>
                </a:solidFill>
                <a:latin typeface="Arial" pitchFamily="34" charset="0"/>
                <a:ea typeface="华文细黑"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277"/>
              <a:r>
                <a:rPr lang="en-US" altLang="zh-CN" sz="1517" kern="0" dirty="0">
                  <a:solidFill>
                    <a:srgbClr val="000000"/>
                  </a:solidFill>
                  <a:latin typeface="微软雅黑"/>
                  <a:ea typeface="微软雅黑"/>
                </a:rPr>
                <a:t>R </a:t>
              </a:r>
              <a:r>
                <a:rPr lang="zh-CN" altLang="en-US" sz="1517" kern="0" dirty="0">
                  <a:solidFill>
                    <a:srgbClr val="000000"/>
                  </a:solidFill>
                  <a:latin typeface="微软雅黑"/>
                  <a:ea typeface="微软雅黑"/>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698">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a:extLst>
              <a:ext uri="{FF2B5EF4-FFF2-40B4-BE49-F238E27FC236}">
                <a16:creationId xmlns:a16="http://schemas.microsoft.com/office/drawing/2014/main" id="{083F1803-E01C-499C-8DE9-4FDC2E176D6B}"/>
              </a:ext>
            </a:extLst>
          </p:cNvPr>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9483 h 17483"/>
              <a:gd name="connsiteX1" fmla="*/ 10000 w 10000"/>
              <a:gd name="connsiteY1" fmla="*/ 0 h 17483"/>
              <a:gd name="connsiteX2" fmla="*/ 10000 w 10000"/>
              <a:gd name="connsiteY2" fmla="*/ 17483 h 17483"/>
              <a:gd name="connsiteX3" fmla="*/ 0 w 10000"/>
              <a:gd name="connsiteY3" fmla="*/ 17483 h 17483"/>
              <a:gd name="connsiteX4" fmla="*/ 0 w 10000"/>
              <a:gd name="connsiteY4" fmla="*/ 9483 h 17483"/>
              <a:gd name="connsiteX0" fmla="*/ 0 w 10000"/>
              <a:gd name="connsiteY0" fmla="*/ 5355 h 13355"/>
              <a:gd name="connsiteX1" fmla="*/ 10000 w 10000"/>
              <a:gd name="connsiteY1" fmla="*/ 0 h 13355"/>
              <a:gd name="connsiteX2" fmla="*/ 10000 w 10000"/>
              <a:gd name="connsiteY2" fmla="*/ 13355 h 13355"/>
              <a:gd name="connsiteX3" fmla="*/ 0 w 10000"/>
              <a:gd name="connsiteY3" fmla="*/ 13355 h 13355"/>
              <a:gd name="connsiteX4" fmla="*/ 0 w 10000"/>
              <a:gd name="connsiteY4" fmla="*/ 5355 h 13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Tree>
    <p:extLst>
      <p:ext uri="{BB962C8B-B14F-4D97-AF65-F5344CB8AC3E}">
        <p14:creationId xmlns:p14="http://schemas.microsoft.com/office/powerpoint/2010/main" val="271252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2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1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2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10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2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30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35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10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10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2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2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10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2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2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3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2723"/>
            <a:ext cx="73298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下列关于数据通路的叙述中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5894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数据通路是指令周期内信息传输的路径</a:t>
            </a:r>
          </a:p>
        </p:txBody>
      </p:sp>
      <p:sp>
        <p:nvSpPr>
          <p:cNvPr id="12" name="矩形 11"/>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5894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不同指令执行使用的数据通路可以不同</a:t>
            </a:r>
          </a:p>
        </p:txBody>
      </p:sp>
      <p:sp>
        <p:nvSpPr>
          <p:cNvPr id="14" name="矩形 13"/>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7215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同一指令在执行的不同阶段使用的数据路径不同</a:t>
            </a:r>
          </a:p>
        </p:txBody>
      </p:sp>
      <p:sp>
        <p:nvSpPr>
          <p:cNvPr id="16" name="矩形 15"/>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5894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不同数据路径不能使用相同的功能部件</a:t>
            </a:r>
          </a:p>
        </p:txBody>
      </p:sp>
      <p:sp>
        <p:nvSpPr>
          <p:cNvPr id="18" name="矩形 17"/>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368420"/>
            <a:ext cx="3116580" cy="1708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100">
                <a:solidFill>
                  <a:srgbClr val="000000"/>
                </a:solidFill>
                <a:latin typeface="Microsoft Yahei"/>
                <a:ea typeface="Microsoft Yahei"/>
                <a:sym typeface="Microsoft Yahei"/>
              </a:rPr>
              <a:t>ABC</a:t>
            </a:r>
            <a:r>
              <a:rPr lang="zh-CN" altLang="en-US" sz="2100">
                <a:solidFill>
                  <a:srgbClr val="000000"/>
                </a:solidFill>
                <a:latin typeface="Microsoft Yahei"/>
                <a:ea typeface="Microsoft Yahei"/>
                <a:sym typeface="Microsoft Yahei"/>
              </a:rPr>
              <a:t>正确。</a:t>
            </a:r>
            <a:r>
              <a:rPr lang="en-US" altLang="zh-CN" sz="2100">
                <a:solidFill>
                  <a:srgbClr val="000000"/>
                </a:solidFill>
                <a:latin typeface="Microsoft Yahei"/>
                <a:ea typeface="Microsoft Yahei"/>
                <a:sym typeface="Microsoft Yahei"/>
              </a:rPr>
              <a:t>D</a:t>
            </a:r>
            <a:r>
              <a:rPr lang="zh-CN" altLang="en-US" sz="2100">
                <a:solidFill>
                  <a:srgbClr val="000000"/>
                </a:solidFill>
                <a:latin typeface="Microsoft Yahei"/>
                <a:ea typeface="Microsoft Yahei"/>
                <a:sym typeface="Microsoft Yahei"/>
              </a:rPr>
              <a:t>错误</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不同的数据通路中可以使用相同功能部件</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如寄存器</a:t>
            </a:r>
            <a:r>
              <a:rPr lang="en-US" altLang="zh-CN" sz="2100">
                <a:solidFill>
                  <a:srgbClr val="000000"/>
                </a:solidFill>
                <a:latin typeface="Microsoft Yahei"/>
                <a:ea typeface="Microsoft Yahei"/>
                <a:sym typeface="Microsoft Yahei"/>
              </a:rPr>
              <a:t>R0</a:t>
            </a:r>
            <a:r>
              <a:rPr lang="zh-CN" altLang="en-US" sz="2100">
                <a:solidFill>
                  <a:srgbClr val="000000"/>
                </a:solidFill>
                <a:latin typeface="Microsoft Yahei"/>
                <a:ea typeface="Microsoft Yahei"/>
                <a:sym typeface="Microsoft Yahei"/>
              </a:rPr>
              <a:t>就可以在多个数据通路中使用。</a:t>
            </a:r>
            <a:endParaRPr lang="zh-CN" altLang="en-US" sz="2100" dirty="0">
              <a:solidFill>
                <a:srgbClr val="000000"/>
              </a:solidFill>
              <a:latin typeface="Microsoft Yahei"/>
              <a:ea typeface="Microsoft Yahei"/>
              <a:sym typeface="Microsoft Yahei"/>
            </a:endParaRP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10</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5663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06500" y="746780"/>
            <a:ext cx="9644380"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2</a:t>
            </a:r>
            <a:r>
              <a:rPr lang="zh-CN" altLang="en-US" sz="2600" dirty="0">
                <a:solidFill>
                  <a:srgbClr val="000000"/>
                </a:solidFill>
                <a:latin typeface="Microsoft Yahei"/>
                <a:ea typeface="Microsoft Yahei"/>
                <a:sym typeface="Microsoft Yahei"/>
              </a:rPr>
              <a:t>下图是数据通路中反映时间关系的原理图。下列关于该图中几个时间关系描述的描述中</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正确的是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多选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982011"/>
            <a:ext cx="8125144" cy="61555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建立时间 </a:t>
            </a:r>
            <a:r>
              <a:rPr lang="en-US" altLang="zh-CN" sz="1700">
                <a:solidFill>
                  <a:srgbClr val="000000"/>
                </a:solidFill>
                <a:latin typeface="Microsoft Yahei"/>
                <a:ea typeface="Microsoft Yahei"/>
                <a:sym typeface="Microsoft Yahei"/>
              </a:rPr>
              <a:t>setup  </a:t>
            </a:r>
            <a:r>
              <a:rPr lang="zh-CN" altLang="en-US" sz="1700">
                <a:solidFill>
                  <a:srgbClr val="000000"/>
                </a:solidFill>
                <a:latin typeface="Microsoft Yahei"/>
                <a:ea typeface="Microsoft Yahei"/>
                <a:sym typeface="Microsoft Yahei"/>
              </a:rPr>
              <a:t>指触发器时钟到来之前数据应该保持稳定不变时间</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否则数据不能在该时钟有效时被打入触发器</a:t>
            </a:r>
          </a:p>
        </p:txBody>
      </p:sp>
      <p:sp>
        <p:nvSpPr>
          <p:cNvPr id="10" name="矩形 9"/>
          <p:cNvSpPr>
            <a:spLocks noChangeAspect="1"/>
          </p:cNvSpPr>
          <p:nvPr>
            <p:custDataLst>
              <p:tags r:id="rId4"/>
            </p:custDataLst>
          </p:nvPr>
        </p:nvSpPr>
        <p:spPr>
          <a:xfrm>
            <a:off x="1571625" y="3046304"/>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839261"/>
            <a:ext cx="8231505" cy="61555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dirty="0">
                <a:solidFill>
                  <a:srgbClr val="000000"/>
                </a:solidFill>
                <a:latin typeface="Microsoft Yahei"/>
                <a:ea typeface="Microsoft Yahei"/>
                <a:sym typeface="Microsoft Yahei"/>
              </a:rPr>
              <a:t>保持时间 </a:t>
            </a:r>
            <a:r>
              <a:rPr lang="en-US" altLang="zh-CN" sz="1700" dirty="0">
                <a:solidFill>
                  <a:srgbClr val="000000"/>
                </a:solidFill>
                <a:latin typeface="Microsoft Yahei"/>
                <a:ea typeface="Microsoft Yahei"/>
                <a:sym typeface="Microsoft Yahei"/>
              </a:rPr>
              <a:t>hold  </a:t>
            </a:r>
            <a:r>
              <a:rPr lang="zh-CN" altLang="en-US" sz="1700" dirty="0">
                <a:solidFill>
                  <a:srgbClr val="000000"/>
                </a:solidFill>
                <a:latin typeface="Microsoft Yahei"/>
                <a:ea typeface="Microsoft Yahei"/>
                <a:sym typeface="Microsoft Yahei"/>
              </a:rPr>
              <a:t>指触发器时钟到来之后数据应该保持稳定不变时间</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否则数据不能在该时钟有效时被打入触发器</a:t>
            </a:r>
          </a:p>
        </p:txBody>
      </p:sp>
      <p:sp>
        <p:nvSpPr>
          <p:cNvPr id="12" name="矩形 11"/>
          <p:cNvSpPr>
            <a:spLocks noChangeAspect="1"/>
          </p:cNvSpPr>
          <p:nvPr>
            <p:custDataLst>
              <p:tags r:id="rId6"/>
            </p:custDataLst>
          </p:nvPr>
        </p:nvSpPr>
        <p:spPr>
          <a:xfrm>
            <a:off x="1571625" y="3903554"/>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841008"/>
            <a:ext cx="7012178"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a:solidFill>
                  <a:srgbClr val="000000"/>
                </a:solidFill>
                <a:latin typeface="Microsoft Yahei"/>
                <a:ea typeface="Microsoft Yahei"/>
                <a:sym typeface="Microsoft Yahei"/>
              </a:rPr>
              <a:t>CLk-to-Q</a:t>
            </a:r>
            <a:r>
              <a:rPr lang="zh-CN" altLang="en-US" sz="1700">
                <a:solidFill>
                  <a:srgbClr val="000000"/>
                </a:solidFill>
                <a:latin typeface="Microsoft Yahei"/>
                <a:ea typeface="Microsoft Yahei"/>
                <a:sym typeface="Microsoft Yahei"/>
              </a:rPr>
              <a:t>是指时钟有效之后新输入的值稳定出现在输出端所经历的时延</a:t>
            </a:r>
          </a:p>
        </p:txBody>
      </p:sp>
      <p:sp>
        <p:nvSpPr>
          <p:cNvPr id="14" name="矩形 13"/>
          <p:cNvSpPr>
            <a:spLocks noChangeAspect="1"/>
          </p:cNvSpPr>
          <p:nvPr>
            <p:custDataLst>
              <p:tags r:id="rId8"/>
            </p:custDataLst>
          </p:nvPr>
        </p:nvSpPr>
        <p:spPr>
          <a:xfrm>
            <a:off x="1571625" y="4760804"/>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659786"/>
            <a:ext cx="8034655" cy="43088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200" dirty="0">
                <a:solidFill>
                  <a:srgbClr val="000000"/>
                </a:solidFill>
                <a:latin typeface="Microsoft Yahei"/>
                <a:ea typeface="Microsoft Yahei"/>
                <a:sym typeface="Microsoft Yahei"/>
              </a:rPr>
              <a:t>由此可知该电路的时钟周期最小值为 </a:t>
            </a:r>
            <a:r>
              <a:rPr lang="en-US" altLang="zh-CN" sz="2200" dirty="0">
                <a:solidFill>
                  <a:srgbClr val="000000"/>
                </a:solidFill>
                <a:latin typeface="Microsoft Yahei"/>
                <a:ea typeface="Microsoft Yahei"/>
                <a:sym typeface="Microsoft Yahei"/>
              </a:rPr>
              <a:t>setup + hold + </a:t>
            </a:r>
            <a:r>
              <a:rPr lang="en-US" altLang="zh-CN" sz="2200" dirty="0" err="1">
                <a:solidFill>
                  <a:srgbClr val="000000"/>
                </a:solidFill>
                <a:latin typeface="Microsoft Yahei"/>
                <a:ea typeface="Microsoft Yahei"/>
                <a:sym typeface="Microsoft Yahei"/>
              </a:rPr>
              <a:t>Clk</a:t>
            </a:r>
            <a:r>
              <a:rPr lang="en-US" altLang="zh-CN" sz="2200" dirty="0">
                <a:solidFill>
                  <a:srgbClr val="000000"/>
                </a:solidFill>
                <a:latin typeface="Microsoft Yahei"/>
                <a:ea typeface="Microsoft Yahei"/>
                <a:sym typeface="Microsoft Yahei"/>
              </a:rPr>
              <a:t>-to-Q</a:t>
            </a:r>
            <a:endParaRPr lang="zh-CN" altLang="en-US" sz="2200" dirty="0">
              <a:solidFill>
                <a:srgbClr val="000000"/>
              </a:solidFill>
              <a:latin typeface="Microsoft Yahei"/>
              <a:ea typeface="Microsoft Yahei"/>
              <a:sym typeface="Microsoft Yahei"/>
            </a:endParaRPr>
          </a:p>
        </p:txBody>
      </p:sp>
      <p:sp>
        <p:nvSpPr>
          <p:cNvPr id="16" name="矩形 15"/>
          <p:cNvSpPr>
            <a:spLocks noChangeAspect="1"/>
          </p:cNvSpPr>
          <p:nvPr>
            <p:custDataLst>
              <p:tags r:id="rId10"/>
            </p:custDataLst>
          </p:nvPr>
        </p:nvSpPr>
        <p:spPr>
          <a:xfrm>
            <a:off x="1571625" y="5618054"/>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376115"/>
            <a:ext cx="3332480" cy="1692771"/>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600">
                <a:solidFill>
                  <a:srgbClr val="000000"/>
                </a:solidFill>
                <a:latin typeface="Microsoft Yahei"/>
                <a:ea typeface="Microsoft Yahei"/>
                <a:sym typeface="Microsoft Yahei"/>
              </a:rPr>
              <a:t>ABC</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最小值是</a:t>
            </a:r>
            <a:r>
              <a:rPr lang="en-US" altLang="zh-CN" sz="2600">
                <a:solidFill>
                  <a:srgbClr val="000000"/>
                </a:solidFill>
                <a:latin typeface="Microsoft Yahei"/>
                <a:ea typeface="Microsoft Yahei"/>
                <a:sym typeface="Microsoft Yahei"/>
              </a:rPr>
              <a:t>setup + hold</a:t>
            </a:r>
            <a:r>
              <a:rPr lang="zh-CN" altLang="en-US" sz="2600">
                <a:solidFill>
                  <a:srgbClr val="000000"/>
                </a:solidFill>
                <a:latin typeface="Microsoft Yahei"/>
                <a:ea typeface="Microsoft Yahei"/>
                <a:sym typeface="Microsoft Yahei"/>
              </a:rPr>
              <a:t>。不用包括</a:t>
            </a:r>
            <a:r>
              <a:rPr lang="en-US" altLang="zh-CN" sz="2600">
                <a:solidFill>
                  <a:srgbClr val="000000"/>
                </a:solidFill>
                <a:latin typeface="Microsoft Yahei"/>
                <a:ea typeface="Microsoft Yahei"/>
                <a:sym typeface="Microsoft Yahei"/>
              </a:rPr>
              <a:t>Clk-to-Q(</a:t>
            </a:r>
            <a:r>
              <a:rPr lang="zh-CN" altLang="en-US" sz="2600">
                <a:solidFill>
                  <a:srgbClr val="000000"/>
                </a:solidFill>
                <a:latin typeface="Microsoft Yahei"/>
                <a:ea typeface="Microsoft Yahei"/>
                <a:sym typeface="Microsoft Yahei"/>
              </a:rPr>
              <a:t>它小于</a:t>
            </a:r>
            <a:r>
              <a:rPr lang="en-US" altLang="zh-CN" sz="2600">
                <a:solidFill>
                  <a:srgbClr val="000000"/>
                </a:solidFill>
                <a:latin typeface="Microsoft Yahei"/>
                <a:ea typeface="Microsoft Yahei"/>
                <a:sym typeface="Microsoft Yahei"/>
              </a:rPr>
              <a:t>hold)</a:t>
            </a:r>
            <a:endParaRPr lang="zh-CN" altLang="en-US" sz="26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6" name="图片 25"/>
          <p:cNvPicPr/>
          <p:nvPr/>
        </p:nvPicPr>
        <p:blipFill>
          <a:blip r:embed="rId31"/>
          <a:stretch>
            <a:fillRect/>
          </a:stretch>
        </p:blipFill>
        <p:spPr>
          <a:xfrm>
            <a:off x="3243942" y="1677273"/>
            <a:ext cx="5018314" cy="1304738"/>
          </a:xfrm>
          <a:prstGeom prst="rect">
            <a:avLst/>
          </a:prstGeom>
        </p:spPr>
      </p:pic>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7"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15</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35346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93110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下列关于数据通路结构及其影响的描述中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常用的数据通路有专用通路和共享通路两种</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6885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相同指令在不同数据通路结构下数据路径不同</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85344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完成相同指令在不同数据通路结构下需要的控制信号不同</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7215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相同指令在不同数据通路结构下执行的效率不同</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270000"/>
            <a:ext cx="3319780" cy="189282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zh-CN" altLang="en-US" sz="1300">
                <a:solidFill>
                  <a:srgbClr val="000000"/>
                </a:solidFill>
                <a:latin typeface="Microsoft Yahei"/>
                <a:ea typeface="Microsoft Yahei"/>
                <a:sym typeface="Microsoft Yahei"/>
              </a:rPr>
              <a:t>答案</a:t>
            </a:r>
            <a:r>
              <a:rPr lang="en-US" altLang="zh-CN" sz="1300">
                <a:solidFill>
                  <a:srgbClr val="000000"/>
                </a:solidFill>
                <a:latin typeface="Microsoft Yahei"/>
                <a:ea typeface="Microsoft Yahei"/>
                <a:sym typeface="Microsoft Yahei"/>
              </a:rPr>
              <a:t>ABCD</a:t>
            </a:r>
            <a:r>
              <a:rPr lang="zh-CN" altLang="en-US" sz="1300">
                <a:solidFill>
                  <a:srgbClr val="000000"/>
                </a:solidFill>
                <a:latin typeface="Microsoft Yahei"/>
                <a:ea typeface="Microsoft Yahei"/>
                <a:sym typeface="Microsoft Yahei"/>
              </a:rPr>
              <a:t>都对。此题可以对比</a:t>
            </a:r>
            <a:r>
              <a:rPr lang="en-US" altLang="zh-CN" sz="1300">
                <a:solidFill>
                  <a:srgbClr val="000000"/>
                </a:solidFill>
                <a:latin typeface="Microsoft Yahei"/>
                <a:ea typeface="Microsoft Yahei"/>
                <a:sym typeface="Microsoft Yahei"/>
              </a:rPr>
              <a:t>6.1</a:t>
            </a:r>
            <a:r>
              <a:rPr lang="zh-CN" altLang="en-US" sz="1300">
                <a:solidFill>
                  <a:srgbClr val="000000"/>
                </a:solidFill>
                <a:latin typeface="Microsoft Yahei"/>
                <a:ea typeface="Microsoft Yahei"/>
                <a:sym typeface="Microsoft Yahei"/>
              </a:rPr>
              <a:t>节</a:t>
            </a:r>
            <a:r>
              <a:rPr lang="en-US" altLang="zh-CN" sz="1300">
                <a:solidFill>
                  <a:srgbClr val="000000"/>
                </a:solidFill>
                <a:latin typeface="Microsoft Yahei"/>
                <a:ea typeface="Microsoft Yahei"/>
                <a:sym typeface="Microsoft Yahei"/>
              </a:rPr>
              <a:t>PPT</a:t>
            </a:r>
            <a:r>
              <a:rPr lang="zh-CN" altLang="en-US" sz="1300">
                <a:solidFill>
                  <a:srgbClr val="000000"/>
                </a:solidFill>
                <a:latin typeface="Microsoft Yahei"/>
                <a:ea typeface="Microsoft Yahei"/>
                <a:sym typeface="Microsoft Yahei"/>
              </a:rPr>
              <a:t>中的单总线数据通路和专用数据通路理解。</a:t>
            </a:r>
            <a:r>
              <a:rPr lang="en-US" altLang="zh-CN" sz="1300">
                <a:solidFill>
                  <a:srgbClr val="000000"/>
                </a:solidFill>
                <a:latin typeface="Microsoft Yahei"/>
                <a:ea typeface="Microsoft Yahei"/>
                <a:sym typeface="Microsoft Yahei"/>
              </a:rPr>
              <a:t>B</a:t>
            </a:r>
            <a:r>
              <a:rPr lang="zh-CN" altLang="en-US" sz="1300">
                <a:solidFill>
                  <a:srgbClr val="000000"/>
                </a:solidFill>
                <a:latin typeface="Microsoft Yahei"/>
                <a:ea typeface="Microsoft Yahei"/>
                <a:sym typeface="Microsoft Yahei"/>
              </a:rPr>
              <a:t>正确</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数据通路结构不同</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当然具体数据路径不一样。同样的一个</a:t>
            </a:r>
            <a:r>
              <a:rPr lang="en-US" altLang="zh-CN" sz="1300">
                <a:solidFill>
                  <a:srgbClr val="000000"/>
                </a:solidFill>
                <a:latin typeface="Microsoft Yahei"/>
                <a:ea typeface="Microsoft Yahei"/>
                <a:sym typeface="Microsoft Yahei"/>
              </a:rPr>
              <a:t>add $s0,$s1,$s2</a:t>
            </a:r>
            <a:r>
              <a:rPr lang="zh-CN" altLang="en-US" sz="1300">
                <a:solidFill>
                  <a:srgbClr val="000000"/>
                </a:solidFill>
                <a:latin typeface="Microsoft Yahei"/>
                <a:ea typeface="Microsoft Yahei"/>
                <a:sym typeface="Microsoft Yahei"/>
              </a:rPr>
              <a:t>在单总线数据通路和在专用数据通路中的执行是的数据路径就不一样。</a:t>
            </a:r>
            <a:r>
              <a:rPr lang="en-US" altLang="zh-CN" sz="1300">
                <a:solidFill>
                  <a:srgbClr val="000000"/>
                </a:solidFill>
                <a:latin typeface="Microsoft Yahei"/>
                <a:ea typeface="Microsoft Yahei"/>
                <a:sym typeface="Microsoft Yahei"/>
              </a:rPr>
              <a:t>C</a:t>
            </a:r>
            <a:r>
              <a:rPr lang="zh-CN" altLang="en-US" sz="1300">
                <a:solidFill>
                  <a:srgbClr val="000000"/>
                </a:solidFill>
                <a:latin typeface="Microsoft Yahei"/>
                <a:ea typeface="Microsoft Yahei"/>
                <a:sym typeface="Microsoft Yahei"/>
              </a:rPr>
              <a:t>正确</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结构不同</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数据通路不同</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信号当然不同。</a:t>
            </a:r>
            <a:r>
              <a:rPr lang="en-US" altLang="zh-CN" sz="1300">
                <a:solidFill>
                  <a:srgbClr val="000000"/>
                </a:solidFill>
                <a:latin typeface="Microsoft Yahei"/>
                <a:ea typeface="Microsoft Yahei"/>
                <a:sym typeface="Microsoft Yahei"/>
              </a:rPr>
              <a:t>D</a:t>
            </a:r>
            <a:r>
              <a:rPr lang="zh-CN" altLang="en-US" sz="1300">
                <a:solidFill>
                  <a:srgbClr val="000000"/>
                </a:solidFill>
                <a:latin typeface="Microsoft Yahei"/>
                <a:ea typeface="Microsoft Yahei"/>
                <a:sym typeface="Microsoft Yahei"/>
              </a:rPr>
              <a:t>正确</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效率当然不同</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专用数据通路就高于单总线数据通路。</a:t>
            </a:r>
            <a:endParaRPr lang="zh-CN" altLang="en-US" sz="13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15</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277274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70000"/>
              </a:lnSpc>
            </a:pPr>
            <a:r>
              <a:rPr lang="zh-CN" altLang="en-US" b="1" dirty="0">
                <a:solidFill>
                  <a:srgbClr val="C00000"/>
                </a:solidFill>
              </a:rPr>
              <a:t>指令周期与时序（★★★）</a:t>
            </a:r>
          </a:p>
          <a:p>
            <a:pPr>
              <a:lnSpc>
                <a:spcPct val="16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423048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799"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headEnd/>
              <a:tailEnd/>
            </a:ln>
            <a:effectLst>
              <a:outerShdw blurRad="76200" dir="18900000" sy="23000" kx="-1200000" algn="bl" rotWithShape="0">
                <a:prstClr val="black">
                  <a:alpha val="20000"/>
                </a:prstClr>
              </a:outerShdw>
            </a:effectLst>
          </p:spPr>
          <p:txBody>
            <a:bodyPr wrap="none" anchor="ctr"/>
            <a:lstStyle/>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799"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799"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69"/>
                </a:spcBef>
                <a:spcAft>
                  <a:spcPts val="569"/>
                </a:spcAft>
                <a:buClr>
                  <a:srgbClr val="FFC000"/>
                </a:buClr>
              </a:pPr>
              <a:r>
                <a:rPr lang="zh-CN" altLang="en-US" sz="1707"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extLst>
      <p:ext uri="{BB962C8B-B14F-4D97-AF65-F5344CB8AC3E}">
        <p14:creationId xmlns:p14="http://schemas.microsoft.com/office/powerpoint/2010/main" val="38318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rPr>
              <a:t>CPU</a:t>
            </a:r>
            <a:r>
              <a:rPr lang="zh-CN" altLang="en-US" b="1" dirty="0">
                <a:solidFill>
                  <a:srgbClr val="C00000"/>
                </a:solidFill>
              </a:rPr>
              <a:t>的组成和功能</a:t>
            </a:r>
          </a:p>
          <a:p>
            <a:pPr>
              <a:lnSpc>
                <a:spcPct val="150000"/>
              </a:lnSpc>
            </a:pPr>
            <a:r>
              <a:rPr lang="zh-CN" altLang="en-US" dirty="0"/>
              <a:t>数据通路</a:t>
            </a:r>
          </a:p>
          <a:p>
            <a:pPr>
              <a:lnSpc>
                <a:spcPct val="150000"/>
              </a:lnSpc>
            </a:pPr>
            <a:r>
              <a:rPr lang="zh-CN" altLang="en-US" dirty="0"/>
              <a:t>指令周期与时序（★★★）</a:t>
            </a:r>
          </a:p>
          <a:p>
            <a:pPr>
              <a:lnSpc>
                <a:spcPct val="150000"/>
              </a:lnSpc>
            </a:pPr>
            <a:r>
              <a:rPr lang="zh-CN" altLang="en-US" dirty="0"/>
              <a:t>硬布线控制器设计</a:t>
            </a:r>
          </a:p>
          <a:p>
            <a:pPr>
              <a:lnSpc>
                <a:spcPct val="15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71928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68350" y="4958951"/>
            <a:ext cx="9591713" cy="355034"/>
            <a:chOff x="294568" y="1790851"/>
            <a:chExt cx="11667506"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49"/>
            <p:cNvSpPr>
              <a:spLocks noChangeShapeType="1"/>
            </p:cNvSpPr>
            <p:nvPr/>
          </p:nvSpPr>
          <p:spPr bwMode="auto">
            <a:xfrm flipV="1">
              <a:off x="1659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50"/>
            <p:cNvSpPr>
              <a:spLocks noChangeShapeType="1"/>
            </p:cNvSpPr>
            <p:nvPr/>
          </p:nvSpPr>
          <p:spPr bwMode="auto">
            <a:xfrm>
              <a:off x="1659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Text Box 129"/>
            <p:cNvSpPr txBox="1">
              <a:spLocks noChangeArrowheads="1"/>
            </p:cNvSpPr>
            <p:nvPr/>
          </p:nvSpPr>
          <p:spPr bwMode="auto">
            <a:xfrm>
              <a:off x="294568" y="179085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C00000"/>
                  </a:solidFill>
                </a:rPr>
                <a:t>节拍脉冲</a:t>
              </a:r>
              <a:endParaRPr lang="zh-CN" altLang="el-GR" sz="1707"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FF0000"/>
                  </a:solidFill>
                </a:rPr>
                <a:t>机器周期（取指令）</a:t>
              </a:r>
              <a:endParaRPr lang="zh-CN" altLang="el-GR" sz="1707"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机器周期（译码）</a:t>
              </a:r>
              <a:endParaRPr lang="zh-CN" altLang="el-GR" sz="1707"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机器周期（执行）</a:t>
              </a:r>
              <a:endParaRPr lang="zh-CN" altLang="el-GR" sz="1707"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7030A0"/>
                  </a:solidFill>
                </a:rPr>
                <a:t>机器周期（写回）</a:t>
              </a:r>
              <a:endParaRPr lang="zh-CN" altLang="el-GR" sz="1707"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accent5"/>
                  </a:solidFill>
                </a:rPr>
                <a:t>指令周期</a:t>
              </a:r>
              <a:endParaRPr lang="zh-CN" altLang="el-GR" sz="1707"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7"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7"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7"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7"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7" dirty="0">
                <a:latin typeface="Segoe UI Black" panose="020B0A02040204020203" pitchFamily="34" charset="0"/>
                <a:cs typeface="Segoe UI Black" panose="020B0A02040204020203" pitchFamily="34" charset="0"/>
              </a:endParaRPr>
            </a:p>
          </p:txBody>
        </p:sp>
      </p:grpSp>
      <p:grpSp>
        <p:nvGrpSpPr>
          <p:cNvPr id="108" name="组合 107">
            <a:extLst>
              <a:ext uri="{FF2B5EF4-FFF2-40B4-BE49-F238E27FC236}">
                <a16:creationId xmlns:a16="http://schemas.microsoft.com/office/drawing/2014/main" id="{62804333-E458-4AD7-AE71-40310F33994D}"/>
              </a:ext>
            </a:extLst>
          </p:cNvPr>
          <p:cNvGrpSpPr/>
          <p:nvPr/>
        </p:nvGrpSpPr>
        <p:grpSpPr>
          <a:xfrm>
            <a:off x="9358647" y="3717323"/>
            <a:ext cx="2124726" cy="579957"/>
            <a:chOff x="371537" y="4732301"/>
            <a:chExt cx="2678518" cy="579957"/>
          </a:xfrm>
        </p:grpSpPr>
        <p:sp>
          <p:nvSpPr>
            <p:cNvPr id="109" name="矩形 108">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0360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不同指令功能不同，复杂度不同，如何进行时间控制？</a:t>
            </a:r>
            <a:endParaRPr lang="en-US" altLang="zh-CN"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定长指令周期： 同步控制      早期三级时序系统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异步控制       现代时序系统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231" lvl="2" indent="-325103">
              <a:lnSpc>
                <a:spcPct val="150000"/>
              </a:lnSpc>
              <a:spcBef>
                <a:spcPts val="569"/>
              </a:spcBef>
              <a:spcAft>
                <a:spcPts val="569"/>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extLst>
      <p:ext uri="{BB962C8B-B14F-4D97-AF65-F5344CB8AC3E}">
        <p14:creationId xmlns:p14="http://schemas.microsoft.com/office/powerpoint/2010/main" val="2580968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早期三级时序系统</a:t>
            </a:r>
          </a:p>
        </p:txBody>
      </p:sp>
      <p:grpSp>
        <p:nvGrpSpPr>
          <p:cNvPr id="4" name="组合 3"/>
          <p:cNvGrpSpPr/>
          <p:nvPr/>
        </p:nvGrpSpPr>
        <p:grpSpPr>
          <a:xfrm>
            <a:off x="1825561" y="911769"/>
            <a:ext cx="7971724" cy="4509746"/>
            <a:chOff x="2269313" y="581559"/>
            <a:chExt cx="9696927" cy="6037583"/>
          </a:xfrm>
        </p:grpSpPr>
        <p:sp>
          <p:nvSpPr>
            <p:cNvPr id="5" name="Line 123"/>
            <p:cNvSpPr>
              <a:spLocks noChangeShapeType="1"/>
            </p:cNvSpPr>
            <p:nvPr/>
          </p:nvSpPr>
          <p:spPr bwMode="auto">
            <a:xfrm>
              <a:off x="8913338" y="2113842"/>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6" name="Line 122"/>
            <p:cNvSpPr>
              <a:spLocks noChangeShapeType="1"/>
            </p:cNvSpPr>
            <p:nvPr/>
          </p:nvSpPr>
          <p:spPr bwMode="auto">
            <a:xfrm>
              <a:off x="8331074"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 name="Line 121"/>
            <p:cNvSpPr>
              <a:spLocks noChangeShapeType="1"/>
            </p:cNvSpPr>
            <p:nvPr/>
          </p:nvSpPr>
          <p:spPr bwMode="auto">
            <a:xfrm>
              <a:off x="7726675"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 name="Line 123"/>
            <p:cNvSpPr>
              <a:spLocks noChangeShapeType="1"/>
            </p:cNvSpPr>
            <p:nvPr/>
          </p:nvSpPr>
          <p:spPr bwMode="auto">
            <a:xfrm>
              <a:off x="11360101" y="2105782"/>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9" name="Line 122"/>
            <p:cNvSpPr>
              <a:spLocks noChangeShapeType="1"/>
            </p:cNvSpPr>
            <p:nvPr/>
          </p:nvSpPr>
          <p:spPr bwMode="auto">
            <a:xfrm>
              <a:off x="10754937" y="1803797"/>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 name="Line 121"/>
            <p:cNvSpPr>
              <a:spLocks noChangeShapeType="1"/>
            </p:cNvSpPr>
            <p:nvPr/>
          </p:nvSpPr>
          <p:spPr bwMode="auto">
            <a:xfrm>
              <a:off x="10150538" y="1796462"/>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 name="Line 122"/>
            <p:cNvSpPr>
              <a:spLocks noChangeShapeType="1"/>
            </p:cNvSpPr>
            <p:nvPr/>
          </p:nvSpPr>
          <p:spPr bwMode="auto">
            <a:xfrm>
              <a:off x="5908277" y="1798185"/>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 name="Line 121"/>
            <p:cNvSpPr>
              <a:spLocks noChangeShapeType="1"/>
            </p:cNvSpPr>
            <p:nvPr/>
          </p:nvSpPr>
          <p:spPr bwMode="auto">
            <a:xfrm>
              <a:off x="5299061" y="1790849"/>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4" name="Line 123"/>
            <p:cNvSpPr>
              <a:spLocks noChangeShapeType="1"/>
            </p:cNvSpPr>
            <p:nvPr/>
          </p:nvSpPr>
          <p:spPr bwMode="auto">
            <a:xfrm>
              <a:off x="4082778" y="1798184"/>
              <a:ext cx="0" cy="4791189"/>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5" name="Line 122"/>
            <p:cNvSpPr>
              <a:spLocks noChangeShapeType="1"/>
            </p:cNvSpPr>
            <p:nvPr/>
          </p:nvSpPr>
          <p:spPr bwMode="auto">
            <a:xfrm>
              <a:off x="3479783" y="1798186"/>
              <a:ext cx="0" cy="480053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6" name="Line 121"/>
            <p:cNvSpPr>
              <a:spLocks noChangeShapeType="1"/>
            </p:cNvSpPr>
            <p:nvPr/>
          </p:nvSpPr>
          <p:spPr bwMode="auto">
            <a:xfrm>
              <a:off x="2875384" y="1790851"/>
              <a:ext cx="0" cy="479852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nvGrpSpPr>
            <p:cNvPr id="17" name="组合 16"/>
            <p:cNvGrpSpPr/>
            <p:nvPr/>
          </p:nvGrpSpPr>
          <p:grpSpPr>
            <a:xfrm>
              <a:off x="2269313" y="581559"/>
              <a:ext cx="9696927" cy="6037583"/>
              <a:chOff x="2269313" y="581559"/>
              <a:chExt cx="9696927" cy="6037583"/>
            </a:xfrm>
          </p:grpSpPr>
          <p:sp>
            <p:nvSpPr>
              <p:cNvPr id="18" name="Line 9"/>
              <p:cNvSpPr>
                <a:spLocks noChangeShapeType="1"/>
              </p:cNvSpPr>
              <p:nvPr/>
            </p:nvSpPr>
            <p:spPr bwMode="auto">
              <a:xfrm>
                <a:off x="9542377" y="1220023"/>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 name="Line 9"/>
              <p:cNvSpPr>
                <a:spLocks noChangeShapeType="1"/>
              </p:cNvSpPr>
              <p:nvPr/>
            </p:nvSpPr>
            <p:spPr bwMode="auto">
              <a:xfrm>
                <a:off x="11966240" y="581559"/>
                <a:ext cx="0" cy="6037583"/>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 name="Line 9"/>
              <p:cNvSpPr>
                <a:spLocks noChangeShapeType="1"/>
              </p:cNvSpPr>
              <p:nvPr/>
            </p:nvSpPr>
            <p:spPr bwMode="auto">
              <a:xfrm>
                <a:off x="7119580" y="1214411"/>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1" name="Line 8"/>
              <p:cNvSpPr>
                <a:spLocks noChangeShapeType="1"/>
              </p:cNvSpPr>
              <p:nvPr/>
            </p:nvSpPr>
            <p:spPr bwMode="auto">
              <a:xfrm>
                <a:off x="2269313" y="581559"/>
                <a:ext cx="0" cy="6007815"/>
              </a:xfrm>
              <a:prstGeom prst="line">
                <a:avLst/>
              </a:prstGeom>
              <a:noFill/>
              <a:ln w="12700" cap="sq">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2" name="Line 9"/>
              <p:cNvSpPr>
                <a:spLocks noChangeShapeType="1"/>
              </p:cNvSpPr>
              <p:nvPr/>
            </p:nvSpPr>
            <p:spPr bwMode="auto">
              <a:xfrm>
                <a:off x="4691086" y="1214412"/>
                <a:ext cx="0" cy="5399118"/>
              </a:xfrm>
              <a:prstGeom prst="line">
                <a:avLst/>
              </a:prstGeom>
              <a:noFill/>
              <a:ln w="12700" cap="sq">
                <a:solidFill>
                  <a:schemeClr val="bg2">
                    <a:lumMod val="25000"/>
                  </a:schemeClr>
                </a:solidFill>
                <a:prstDash val="dash"/>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4" name="组合 23"/>
          <p:cNvGrpSpPr/>
          <p:nvPr/>
        </p:nvGrpSpPr>
        <p:grpSpPr>
          <a:xfrm>
            <a:off x="208267" y="1816590"/>
            <a:ext cx="11602469" cy="359338"/>
            <a:chOff x="606994" y="1798185"/>
            <a:chExt cx="14113419" cy="431279"/>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7" name="Line 49"/>
            <p:cNvSpPr>
              <a:spLocks noChangeShapeType="1"/>
            </p:cNvSpPr>
            <p:nvPr/>
          </p:nvSpPr>
          <p:spPr bwMode="auto">
            <a:xfrm flipV="1">
              <a:off x="14720413" y="1798185"/>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8" name="Line 50"/>
            <p:cNvSpPr>
              <a:spLocks noChangeShapeType="1"/>
            </p:cNvSpPr>
            <p:nvPr/>
          </p:nvSpPr>
          <p:spPr bwMode="auto">
            <a:xfrm>
              <a:off x="14415703" y="1801359"/>
              <a:ext cx="304710"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06994" y="1803351"/>
              <a:ext cx="1552289"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13"/>
            <p:cNvSpPr>
              <a:spLocks noChangeShapeType="1"/>
            </p:cNvSpPr>
            <p:nvPr/>
          </p:nvSpPr>
          <p:spPr bwMode="auto">
            <a:xfrm>
              <a:off x="11962073"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14"/>
            <p:cNvSpPr>
              <a:spLocks noChangeShapeType="1"/>
            </p:cNvSpPr>
            <p:nvPr/>
          </p:nvSpPr>
          <p:spPr bwMode="auto">
            <a:xfrm>
              <a:off x="1256981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15"/>
            <p:cNvSpPr>
              <a:spLocks noChangeShapeType="1"/>
            </p:cNvSpPr>
            <p:nvPr/>
          </p:nvSpPr>
          <p:spPr bwMode="auto">
            <a:xfrm>
              <a:off x="1226678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16"/>
            <p:cNvSpPr>
              <a:spLocks noChangeShapeType="1"/>
            </p:cNvSpPr>
            <p:nvPr/>
          </p:nvSpPr>
          <p:spPr bwMode="auto">
            <a:xfrm>
              <a:off x="12266782"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5" name="Line 17"/>
            <p:cNvSpPr>
              <a:spLocks noChangeShapeType="1"/>
            </p:cNvSpPr>
            <p:nvPr/>
          </p:nvSpPr>
          <p:spPr bwMode="auto">
            <a:xfrm>
              <a:off x="12569817"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6" name="Line 19"/>
            <p:cNvSpPr>
              <a:spLocks noChangeShapeType="1"/>
            </p:cNvSpPr>
            <p:nvPr/>
          </p:nvSpPr>
          <p:spPr bwMode="auto">
            <a:xfrm>
              <a:off x="12874526"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7"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8"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9"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0"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1" name="Line 14"/>
            <p:cNvSpPr>
              <a:spLocks noChangeShapeType="1"/>
            </p:cNvSpPr>
            <p:nvPr/>
          </p:nvSpPr>
          <p:spPr bwMode="auto">
            <a:xfrm>
              <a:off x="13180590" y="1806651"/>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2" name="Line 16"/>
            <p:cNvSpPr>
              <a:spLocks noChangeShapeType="1"/>
            </p:cNvSpPr>
            <p:nvPr/>
          </p:nvSpPr>
          <p:spPr bwMode="auto">
            <a:xfrm>
              <a:off x="12877555" y="2109685"/>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3" name="Line 17"/>
            <p:cNvSpPr>
              <a:spLocks noChangeShapeType="1"/>
            </p:cNvSpPr>
            <p:nvPr/>
          </p:nvSpPr>
          <p:spPr bwMode="auto">
            <a:xfrm>
              <a:off x="13180591" y="1806649"/>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4" name="Line 19"/>
            <p:cNvSpPr>
              <a:spLocks noChangeShapeType="1"/>
            </p:cNvSpPr>
            <p:nvPr/>
          </p:nvSpPr>
          <p:spPr bwMode="auto">
            <a:xfrm>
              <a:off x="13485300" y="1806651"/>
              <a:ext cx="0" cy="303033"/>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5" name="Line 14"/>
            <p:cNvSpPr>
              <a:spLocks noChangeShapeType="1"/>
            </p:cNvSpPr>
            <p:nvPr/>
          </p:nvSpPr>
          <p:spPr bwMode="auto">
            <a:xfrm>
              <a:off x="13791365" y="1806649"/>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6" name="Line 16"/>
            <p:cNvSpPr>
              <a:spLocks noChangeShapeType="1"/>
            </p:cNvSpPr>
            <p:nvPr/>
          </p:nvSpPr>
          <p:spPr bwMode="auto">
            <a:xfrm>
              <a:off x="13488329" y="2109684"/>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7" name="Line 17"/>
            <p:cNvSpPr>
              <a:spLocks noChangeShapeType="1"/>
            </p:cNvSpPr>
            <p:nvPr/>
          </p:nvSpPr>
          <p:spPr bwMode="auto">
            <a:xfrm>
              <a:off x="13791365" y="1806648"/>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8" name="Line 19"/>
            <p:cNvSpPr>
              <a:spLocks noChangeShapeType="1"/>
            </p:cNvSpPr>
            <p:nvPr/>
          </p:nvSpPr>
          <p:spPr bwMode="auto">
            <a:xfrm>
              <a:off x="14096074" y="1806649"/>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09" name="Line 14"/>
            <p:cNvSpPr>
              <a:spLocks noChangeShapeType="1"/>
            </p:cNvSpPr>
            <p:nvPr/>
          </p:nvSpPr>
          <p:spPr bwMode="auto">
            <a:xfrm>
              <a:off x="14402139" y="1806648"/>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0" name="Line 16"/>
            <p:cNvSpPr>
              <a:spLocks noChangeShapeType="1"/>
            </p:cNvSpPr>
            <p:nvPr/>
          </p:nvSpPr>
          <p:spPr bwMode="auto">
            <a:xfrm>
              <a:off x="14099103" y="2109683"/>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11" name="组合 110"/>
          <p:cNvGrpSpPr/>
          <p:nvPr/>
        </p:nvGrpSpPr>
        <p:grpSpPr>
          <a:xfrm>
            <a:off x="506055" y="2686019"/>
            <a:ext cx="11245443" cy="355034"/>
            <a:chOff x="685137" y="3118070"/>
            <a:chExt cx="13679128" cy="426113"/>
          </a:xfrm>
        </p:grpSpPr>
        <p:sp>
          <p:nvSpPr>
            <p:cNvPr id="112" name="Text Box 84"/>
            <p:cNvSpPr txBox="1">
              <a:spLocks noChangeArrowheads="1"/>
            </p:cNvSpPr>
            <p:nvPr/>
          </p:nvSpPr>
          <p:spPr bwMode="auto">
            <a:xfrm>
              <a:off x="685137" y="311807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译码</a:t>
              </a:r>
              <a:endParaRPr lang="zh-CN" altLang="el-GR" sz="1707" b="1" dirty="0"/>
            </a:p>
          </p:txBody>
        </p:sp>
        <p:sp>
          <p:nvSpPr>
            <p:cNvPr id="113" name="Line 85"/>
            <p:cNvSpPr>
              <a:spLocks noChangeShapeType="1"/>
            </p:cNvSpPr>
            <p:nvPr/>
          </p:nvSpPr>
          <p:spPr bwMode="auto">
            <a:xfrm>
              <a:off x="1659891" y="3411837"/>
              <a:ext cx="3025579"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14"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15" name="Line 87"/>
            <p:cNvSpPr>
              <a:spLocks noChangeShapeType="1"/>
            </p:cNvSpPr>
            <p:nvPr/>
          </p:nvSpPr>
          <p:spPr bwMode="auto">
            <a:xfrm flipV="1">
              <a:off x="4691086"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16" name="Line 88"/>
            <p:cNvSpPr>
              <a:spLocks noChangeShapeType="1"/>
            </p:cNvSpPr>
            <p:nvPr/>
          </p:nvSpPr>
          <p:spPr bwMode="auto">
            <a:xfrm>
              <a:off x="4691086" y="3184168"/>
              <a:ext cx="241615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17" name="Line 89"/>
            <p:cNvSpPr>
              <a:spLocks noChangeShapeType="1"/>
            </p:cNvSpPr>
            <p:nvPr/>
          </p:nvSpPr>
          <p:spPr bwMode="auto">
            <a:xfrm>
              <a:off x="7137615" y="3184168"/>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18" name="Line 90"/>
            <p:cNvSpPr>
              <a:spLocks noChangeShapeType="1"/>
            </p:cNvSpPr>
            <p:nvPr/>
          </p:nvSpPr>
          <p:spPr bwMode="auto">
            <a:xfrm>
              <a:off x="7142428" y="3411837"/>
              <a:ext cx="722183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19" name="组合 118"/>
          <p:cNvGrpSpPr/>
          <p:nvPr/>
        </p:nvGrpSpPr>
        <p:grpSpPr>
          <a:xfrm>
            <a:off x="506055" y="3095475"/>
            <a:ext cx="11263001" cy="355034"/>
            <a:chOff x="685137" y="3609502"/>
            <a:chExt cx="13700485" cy="426113"/>
          </a:xfrm>
        </p:grpSpPr>
        <p:sp>
          <p:nvSpPr>
            <p:cNvPr id="120" name="Text Box 84"/>
            <p:cNvSpPr txBox="1">
              <a:spLocks noChangeArrowheads="1"/>
            </p:cNvSpPr>
            <p:nvPr/>
          </p:nvSpPr>
          <p:spPr bwMode="auto">
            <a:xfrm>
              <a:off x="685137" y="3609502"/>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执行</a:t>
              </a:r>
              <a:endParaRPr lang="zh-CN" altLang="el-GR" sz="1707" b="1" dirty="0"/>
            </a:p>
          </p:txBody>
        </p:sp>
        <p:sp>
          <p:nvSpPr>
            <p:cNvPr id="121" name="Line 85"/>
            <p:cNvSpPr>
              <a:spLocks noChangeShapeType="1"/>
            </p:cNvSpPr>
            <p:nvPr/>
          </p:nvSpPr>
          <p:spPr bwMode="auto">
            <a:xfrm>
              <a:off x="1659890" y="3909649"/>
              <a:ext cx="547772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22" name="object 62"/>
            <p:cNvSpPr/>
            <p:nvPr/>
          </p:nvSpPr>
          <p:spPr>
            <a:xfrm>
              <a:off x="7142710" y="3689893"/>
              <a:ext cx="2422285"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23" name="Line 87"/>
            <p:cNvSpPr>
              <a:spLocks noChangeShapeType="1"/>
            </p:cNvSpPr>
            <p:nvPr/>
          </p:nvSpPr>
          <p:spPr bwMode="auto">
            <a:xfrm flipV="1">
              <a:off x="7137615" y="3681570"/>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4" name="Line 88"/>
            <p:cNvSpPr>
              <a:spLocks noChangeShapeType="1"/>
            </p:cNvSpPr>
            <p:nvPr/>
          </p:nvSpPr>
          <p:spPr bwMode="auto">
            <a:xfrm flipV="1">
              <a:off x="7137615" y="3679717"/>
              <a:ext cx="2404330"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25" name="Line 89"/>
            <p:cNvSpPr>
              <a:spLocks noChangeShapeType="1"/>
            </p:cNvSpPr>
            <p:nvPr/>
          </p:nvSpPr>
          <p:spPr bwMode="auto">
            <a:xfrm>
              <a:off x="9561798" y="3679717"/>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26" name="Line 90"/>
            <p:cNvSpPr>
              <a:spLocks noChangeShapeType="1"/>
            </p:cNvSpPr>
            <p:nvPr/>
          </p:nvSpPr>
          <p:spPr bwMode="auto">
            <a:xfrm flipV="1">
              <a:off x="9565442" y="3909490"/>
              <a:ext cx="4820180" cy="861"/>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127" name="组合 126"/>
          <p:cNvGrpSpPr/>
          <p:nvPr/>
        </p:nvGrpSpPr>
        <p:grpSpPr>
          <a:xfrm>
            <a:off x="506055" y="3504931"/>
            <a:ext cx="11245443" cy="355034"/>
            <a:chOff x="685137" y="4100934"/>
            <a:chExt cx="13679128" cy="426113"/>
          </a:xfrm>
        </p:grpSpPr>
        <p:sp>
          <p:nvSpPr>
            <p:cNvPr id="128" name="Text Box 84"/>
            <p:cNvSpPr txBox="1">
              <a:spLocks noChangeArrowheads="1"/>
            </p:cNvSpPr>
            <p:nvPr/>
          </p:nvSpPr>
          <p:spPr bwMode="auto">
            <a:xfrm>
              <a:off x="685137" y="4100934"/>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t>写回</a:t>
              </a:r>
              <a:endParaRPr lang="zh-CN" altLang="el-GR" sz="1707" b="1" dirty="0"/>
            </a:p>
          </p:txBody>
        </p:sp>
        <p:sp>
          <p:nvSpPr>
            <p:cNvPr id="129" name="Line 85"/>
            <p:cNvSpPr>
              <a:spLocks noChangeShapeType="1"/>
            </p:cNvSpPr>
            <p:nvPr/>
          </p:nvSpPr>
          <p:spPr bwMode="auto">
            <a:xfrm>
              <a:off x="2290204" y="4407459"/>
              <a:ext cx="7239298"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0" name="object 62"/>
            <p:cNvSpPr/>
            <p:nvPr/>
          </p:nvSpPr>
          <p:spPr>
            <a:xfrm>
              <a:off x="9557346" y="4185345"/>
              <a:ext cx="2408766" cy="22037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131" name="Line 87"/>
            <p:cNvSpPr>
              <a:spLocks noChangeShapeType="1"/>
            </p:cNvSpPr>
            <p:nvPr/>
          </p:nvSpPr>
          <p:spPr bwMode="auto">
            <a:xfrm flipV="1">
              <a:off x="9561799" y="4179246"/>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2" name="Line 88"/>
            <p:cNvSpPr>
              <a:spLocks noChangeShapeType="1"/>
            </p:cNvSpPr>
            <p:nvPr/>
          </p:nvSpPr>
          <p:spPr bwMode="auto">
            <a:xfrm>
              <a:off x="9569576" y="4179246"/>
              <a:ext cx="240044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3" name="Line 89"/>
            <p:cNvSpPr>
              <a:spLocks noChangeShapeType="1"/>
            </p:cNvSpPr>
            <p:nvPr/>
          </p:nvSpPr>
          <p:spPr bwMode="auto">
            <a:xfrm>
              <a:off x="11984388" y="4179246"/>
              <a:ext cx="0" cy="21988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34" name="Line 90"/>
            <p:cNvSpPr>
              <a:spLocks noChangeShapeType="1"/>
            </p:cNvSpPr>
            <p:nvPr/>
          </p:nvSpPr>
          <p:spPr bwMode="auto">
            <a:xfrm>
              <a:off x="11998181" y="4403716"/>
              <a:ext cx="236608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35" name="object 62"/>
            <p:cNvSpPr/>
            <p:nvPr/>
          </p:nvSpPr>
          <p:spPr>
            <a:xfrm>
              <a:off x="1638709" y="4185873"/>
              <a:ext cx="63524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noFill/>
            </a:ln>
          </p:spPr>
          <p:txBody>
            <a:bodyPr wrap="square" lIns="0" tIns="0" rIns="0" bIns="0" rtlCol="0"/>
            <a:lstStyle/>
            <a:p>
              <a:endParaRPr sz="1327">
                <a:solidFill>
                  <a:prstClr val="black"/>
                </a:solidFill>
                <a:latin typeface="Calibri"/>
              </a:endParaRPr>
            </a:p>
          </p:txBody>
        </p:sp>
        <p:sp>
          <p:nvSpPr>
            <p:cNvPr id="136" name="Line 88"/>
            <p:cNvSpPr>
              <a:spLocks noChangeShapeType="1"/>
            </p:cNvSpPr>
            <p:nvPr/>
          </p:nvSpPr>
          <p:spPr bwMode="auto">
            <a:xfrm>
              <a:off x="1653965" y="4176047"/>
              <a:ext cx="607744"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37" name="Line 89"/>
            <p:cNvSpPr>
              <a:spLocks noChangeShapeType="1"/>
            </p:cNvSpPr>
            <p:nvPr/>
          </p:nvSpPr>
          <p:spPr bwMode="auto">
            <a:xfrm>
              <a:off x="2290204" y="4176047"/>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grpSp>
      <p:grpSp>
        <p:nvGrpSpPr>
          <p:cNvPr id="138" name="组合 137"/>
          <p:cNvGrpSpPr/>
          <p:nvPr/>
        </p:nvGrpSpPr>
        <p:grpSpPr>
          <a:xfrm>
            <a:off x="807418" y="4697624"/>
            <a:ext cx="10961638" cy="717724"/>
            <a:chOff x="1051718" y="5744711"/>
            <a:chExt cx="13333904" cy="861416"/>
          </a:xfrm>
        </p:grpSpPr>
        <p:sp>
          <p:nvSpPr>
            <p:cNvPr id="139"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40" name="object 62"/>
            <p:cNvSpPr/>
            <p:nvPr/>
          </p:nvSpPr>
          <p:spPr>
            <a:xfrm>
              <a:off x="13190895" y="5875970"/>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41"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Text Box 68"/>
            <p:cNvSpPr txBox="1">
              <a:spLocks noChangeArrowheads="1"/>
            </p:cNvSpPr>
            <p:nvPr/>
          </p:nvSpPr>
          <p:spPr bwMode="auto">
            <a:xfrm>
              <a:off x="1051718" y="5744711"/>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43"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44"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6" name="Line 90"/>
            <p:cNvSpPr>
              <a:spLocks noChangeShapeType="1"/>
            </p:cNvSpPr>
            <p:nvPr/>
          </p:nvSpPr>
          <p:spPr bwMode="auto">
            <a:xfrm>
              <a:off x="4087526" y="6104009"/>
              <a:ext cx="181485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47"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48" name="组合 147"/>
            <p:cNvGrpSpPr/>
            <p:nvPr/>
          </p:nvGrpSpPr>
          <p:grpSpPr>
            <a:xfrm>
              <a:off x="5907373" y="5884591"/>
              <a:ext cx="2422601" cy="227669"/>
              <a:chOff x="2540945" y="4762352"/>
              <a:chExt cx="2422601" cy="304709"/>
            </a:xfrm>
          </p:grpSpPr>
          <p:sp>
            <p:nvSpPr>
              <p:cNvPr id="167"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9"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0"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49"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50" name="组合 149"/>
            <p:cNvGrpSpPr/>
            <p:nvPr/>
          </p:nvGrpSpPr>
          <p:grpSpPr>
            <a:xfrm>
              <a:off x="8332453" y="5877188"/>
              <a:ext cx="2422601" cy="227669"/>
              <a:chOff x="2540945" y="4762352"/>
              <a:chExt cx="2422601" cy="304709"/>
            </a:xfrm>
          </p:grpSpPr>
          <p:sp>
            <p:nvSpPr>
              <p:cNvPr id="163"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6"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51"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52" name="组合 151"/>
            <p:cNvGrpSpPr/>
            <p:nvPr/>
          </p:nvGrpSpPr>
          <p:grpSpPr>
            <a:xfrm>
              <a:off x="10757533" y="5869785"/>
              <a:ext cx="2422600" cy="227669"/>
              <a:chOff x="2540945" y="4762352"/>
              <a:chExt cx="2422600" cy="304709"/>
            </a:xfrm>
          </p:grpSpPr>
          <p:sp>
            <p:nvSpPr>
              <p:cNvPr id="159"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0"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1"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2" name="Line 90"/>
              <p:cNvSpPr>
                <a:spLocks noChangeShapeType="1"/>
              </p:cNvSpPr>
              <p:nvPr/>
            </p:nvSpPr>
            <p:spPr bwMode="auto">
              <a:xfrm>
                <a:off x="3155044" y="5067060"/>
                <a:ext cx="180850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nvGrpSpPr>
            <p:cNvPr id="153" name="组合 152"/>
            <p:cNvGrpSpPr/>
            <p:nvPr/>
          </p:nvGrpSpPr>
          <p:grpSpPr>
            <a:xfrm>
              <a:off x="13178646" y="5864037"/>
              <a:ext cx="1206976" cy="227669"/>
              <a:chOff x="2540945" y="4762352"/>
              <a:chExt cx="1206976" cy="304709"/>
            </a:xfrm>
          </p:grpSpPr>
          <p:sp>
            <p:nvSpPr>
              <p:cNvPr id="155"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6"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155044" y="5067060"/>
                <a:ext cx="59287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54" name="object 62"/>
            <p:cNvSpPr/>
            <p:nvPr/>
          </p:nvSpPr>
          <p:spPr>
            <a:xfrm>
              <a:off x="13792153" y="6375569"/>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1" name="组合 170"/>
          <p:cNvGrpSpPr/>
          <p:nvPr/>
        </p:nvGrpSpPr>
        <p:grpSpPr>
          <a:xfrm>
            <a:off x="803931" y="5099059"/>
            <a:ext cx="10970060" cy="384080"/>
            <a:chOff x="1047477" y="6226510"/>
            <a:chExt cx="13344147" cy="460974"/>
          </a:xfrm>
        </p:grpSpPr>
        <p:sp>
          <p:nvSpPr>
            <p:cNvPr id="172"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3" name="组合 172"/>
            <p:cNvGrpSpPr/>
            <p:nvPr/>
          </p:nvGrpSpPr>
          <p:grpSpPr>
            <a:xfrm>
              <a:off x="1663533" y="6360769"/>
              <a:ext cx="12728091" cy="252760"/>
              <a:chOff x="1663533" y="6360769"/>
              <a:chExt cx="12728091" cy="252760"/>
            </a:xfrm>
          </p:grpSpPr>
          <p:sp>
            <p:nvSpPr>
              <p:cNvPr id="174"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75" name="Line 88"/>
              <p:cNvSpPr>
                <a:spLocks noChangeShapeType="1"/>
              </p:cNvSpPr>
              <p:nvPr/>
            </p:nvSpPr>
            <p:spPr bwMode="auto">
              <a:xfrm>
                <a:off x="4085017" y="636076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7"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78" name="object 62"/>
              <p:cNvSpPr/>
              <p:nvPr/>
            </p:nvSpPr>
            <p:spPr>
              <a:xfrm>
                <a:off x="4094085" y="637524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79"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80"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81" name="Line 90"/>
              <p:cNvSpPr>
                <a:spLocks noChangeShapeType="1"/>
              </p:cNvSpPr>
              <p:nvPr/>
            </p:nvSpPr>
            <p:spPr bwMode="auto">
              <a:xfrm>
                <a:off x="4691086" y="660182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82"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3" name="组合 182"/>
              <p:cNvGrpSpPr/>
              <p:nvPr/>
            </p:nvGrpSpPr>
            <p:grpSpPr>
              <a:xfrm>
                <a:off x="6512607" y="6382402"/>
                <a:ext cx="2422600" cy="227669"/>
                <a:chOff x="2540945" y="4762352"/>
                <a:chExt cx="2422600" cy="304709"/>
              </a:xfrm>
            </p:grpSpPr>
            <p:sp>
              <p:nvSpPr>
                <p:cNvPr id="202"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3"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4"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05" name="Line 90"/>
                <p:cNvSpPr>
                  <a:spLocks noChangeShapeType="1"/>
                </p:cNvSpPr>
                <p:nvPr/>
              </p:nvSpPr>
              <p:spPr bwMode="auto">
                <a:xfrm>
                  <a:off x="3166250" y="5067060"/>
                  <a:ext cx="179729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4"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5" name="组合 184"/>
              <p:cNvGrpSpPr/>
              <p:nvPr/>
            </p:nvGrpSpPr>
            <p:grpSpPr>
              <a:xfrm>
                <a:off x="8937687" y="6374999"/>
                <a:ext cx="2422601" cy="227669"/>
                <a:chOff x="2540945" y="4762352"/>
                <a:chExt cx="2422601" cy="304709"/>
              </a:xfrm>
            </p:grpSpPr>
            <p:sp>
              <p:nvSpPr>
                <p:cNvPr id="19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0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0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6"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87" name="组合 186"/>
              <p:cNvGrpSpPr/>
              <p:nvPr/>
            </p:nvGrpSpPr>
            <p:grpSpPr>
              <a:xfrm>
                <a:off x="11362767" y="6367596"/>
                <a:ext cx="2422601" cy="227669"/>
                <a:chOff x="2540945" y="4762352"/>
                <a:chExt cx="2422601" cy="304709"/>
              </a:xfrm>
            </p:grpSpPr>
            <p:sp>
              <p:nvSpPr>
                <p:cNvPr id="19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9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88"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89" name="Line 89"/>
              <p:cNvSpPr>
                <a:spLocks noChangeShapeType="1"/>
              </p:cNvSpPr>
              <p:nvPr/>
            </p:nvSpPr>
            <p:spPr bwMode="auto">
              <a:xfrm>
                <a:off x="2284841"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nvGrpSpPr>
              <p:cNvPr id="190" name="组合 189"/>
              <p:cNvGrpSpPr/>
              <p:nvPr/>
            </p:nvGrpSpPr>
            <p:grpSpPr>
              <a:xfrm>
                <a:off x="13783880" y="6361848"/>
                <a:ext cx="607744" cy="227669"/>
                <a:chOff x="2540945" y="4762352"/>
                <a:chExt cx="607744" cy="304709"/>
              </a:xfrm>
            </p:grpSpPr>
            <p:sp>
              <p:nvSpPr>
                <p:cNvPr id="191"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2"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93"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206" name="组合 205"/>
          <p:cNvGrpSpPr/>
          <p:nvPr/>
        </p:nvGrpSpPr>
        <p:grpSpPr>
          <a:xfrm>
            <a:off x="793323" y="4296194"/>
            <a:ext cx="10975733" cy="384080"/>
            <a:chOff x="1034574" y="5262912"/>
            <a:chExt cx="13351048" cy="460974"/>
          </a:xfrm>
        </p:grpSpPr>
        <p:sp>
          <p:nvSpPr>
            <p:cNvPr id="207" name="object 62"/>
            <p:cNvSpPr/>
            <p:nvPr/>
          </p:nvSpPr>
          <p:spPr>
            <a:xfrm>
              <a:off x="12581101" y="537529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208"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09"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10"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211"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12"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13" name="Line 90"/>
            <p:cNvSpPr>
              <a:spLocks noChangeShapeType="1"/>
            </p:cNvSpPr>
            <p:nvPr/>
          </p:nvSpPr>
          <p:spPr bwMode="auto">
            <a:xfrm>
              <a:off x="3480618" y="5606197"/>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14"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5" name="组合 214"/>
            <p:cNvGrpSpPr/>
            <p:nvPr/>
          </p:nvGrpSpPr>
          <p:grpSpPr>
            <a:xfrm>
              <a:off x="5302139" y="5386779"/>
              <a:ext cx="2422601" cy="227669"/>
              <a:chOff x="2540945" y="4762352"/>
              <a:chExt cx="2422601" cy="304709"/>
            </a:xfrm>
          </p:grpSpPr>
          <p:sp>
            <p:nvSpPr>
              <p:cNvPr id="23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3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16"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7" name="组合 216"/>
            <p:cNvGrpSpPr/>
            <p:nvPr/>
          </p:nvGrpSpPr>
          <p:grpSpPr>
            <a:xfrm>
              <a:off x="7727219" y="5379376"/>
              <a:ext cx="2422601" cy="227669"/>
              <a:chOff x="2540945" y="4762352"/>
              <a:chExt cx="2422601" cy="304709"/>
            </a:xfrm>
          </p:grpSpPr>
          <p:sp>
            <p:nvSpPr>
              <p:cNvPr id="230"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3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33"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18"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219" name="组合 218"/>
            <p:cNvGrpSpPr/>
            <p:nvPr/>
          </p:nvGrpSpPr>
          <p:grpSpPr>
            <a:xfrm>
              <a:off x="10152299" y="5371973"/>
              <a:ext cx="2422601" cy="227669"/>
              <a:chOff x="2540945" y="4762352"/>
              <a:chExt cx="2422601" cy="304709"/>
            </a:xfrm>
          </p:grpSpPr>
          <p:sp>
            <p:nvSpPr>
              <p:cNvPr id="22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7"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8"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29"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nvGrpSpPr>
            <p:cNvPr id="220" name="组合 219"/>
            <p:cNvGrpSpPr/>
            <p:nvPr/>
          </p:nvGrpSpPr>
          <p:grpSpPr>
            <a:xfrm>
              <a:off x="12573412" y="5366225"/>
              <a:ext cx="1812210" cy="227669"/>
              <a:chOff x="2540945" y="4762352"/>
              <a:chExt cx="1812210" cy="304709"/>
            </a:xfrm>
          </p:grpSpPr>
          <p:sp>
            <p:nvSpPr>
              <p:cNvPr id="222"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3"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24"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25" name="Line 90"/>
              <p:cNvSpPr>
                <a:spLocks noChangeShapeType="1"/>
              </p:cNvSpPr>
              <p:nvPr/>
            </p:nvSpPr>
            <p:spPr bwMode="auto">
              <a:xfrm>
                <a:off x="3147014" y="5067060"/>
                <a:ext cx="120614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221"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238" name="组合 237"/>
          <p:cNvGrpSpPr/>
          <p:nvPr/>
        </p:nvGrpSpPr>
        <p:grpSpPr>
          <a:xfrm>
            <a:off x="785535" y="3860582"/>
            <a:ext cx="10987761" cy="418262"/>
            <a:chOff x="1025100" y="4740088"/>
            <a:chExt cx="13365679" cy="502000"/>
          </a:xfrm>
        </p:grpSpPr>
        <p:sp>
          <p:nvSpPr>
            <p:cNvPr id="23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1659895" y="4740088"/>
              <a:ext cx="12730884" cy="426114"/>
              <a:chOff x="1659895" y="4740088"/>
              <a:chExt cx="12730884" cy="426114"/>
            </a:xfrm>
          </p:grpSpPr>
          <p:sp>
            <p:nvSpPr>
              <p:cNvPr id="24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24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51" name="组合 250"/>
              <p:cNvGrpSpPr/>
              <p:nvPr/>
            </p:nvGrpSpPr>
            <p:grpSpPr>
              <a:xfrm>
                <a:off x="7121985" y="4881565"/>
                <a:ext cx="2422601" cy="227669"/>
                <a:chOff x="2540945" y="4762352"/>
                <a:chExt cx="2422601" cy="304709"/>
              </a:xfrm>
            </p:grpSpPr>
            <p:sp>
              <p:nvSpPr>
                <p:cNvPr id="264"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253" name="组合 252"/>
              <p:cNvGrpSpPr/>
              <p:nvPr/>
            </p:nvGrpSpPr>
            <p:grpSpPr>
              <a:xfrm>
                <a:off x="9547065" y="4874162"/>
                <a:ext cx="2422601" cy="227669"/>
                <a:chOff x="2540945" y="4762352"/>
                <a:chExt cx="2422601" cy="304709"/>
              </a:xfrm>
            </p:grpSpPr>
            <p:sp>
              <p:nvSpPr>
                <p:cNvPr id="260"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3"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54" name="组合 253"/>
              <p:cNvGrpSpPr/>
              <p:nvPr/>
            </p:nvGrpSpPr>
            <p:grpSpPr>
              <a:xfrm>
                <a:off x="11968178" y="4868414"/>
                <a:ext cx="2422601" cy="227669"/>
                <a:chOff x="2540945" y="4762352"/>
                <a:chExt cx="2422601" cy="304709"/>
              </a:xfrm>
            </p:grpSpPr>
            <p:sp>
              <p:nvSpPr>
                <p:cNvPr id="25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57"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58"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59"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55" name="object 62"/>
              <p:cNvSpPr/>
              <p:nvPr/>
            </p:nvSpPr>
            <p:spPr>
              <a:xfrm>
                <a:off x="11976197" y="488825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grpSp>
      <p:grpSp>
        <p:nvGrpSpPr>
          <p:cNvPr id="272" name="组合 271"/>
          <p:cNvGrpSpPr/>
          <p:nvPr/>
        </p:nvGrpSpPr>
        <p:grpSpPr>
          <a:xfrm>
            <a:off x="1826557" y="1220411"/>
            <a:ext cx="7979813" cy="366196"/>
            <a:chOff x="2277091" y="1082648"/>
            <a:chExt cx="9706766" cy="439510"/>
          </a:xfrm>
        </p:grpSpPr>
        <p:sp>
          <p:nvSpPr>
            <p:cNvPr id="273"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4" name="Text Box 71"/>
            <p:cNvSpPr txBox="1">
              <a:spLocks noChangeArrowheads="1"/>
            </p:cNvSpPr>
            <p:nvPr/>
          </p:nvSpPr>
          <p:spPr bwMode="auto">
            <a:xfrm>
              <a:off x="2807568" y="1096045"/>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75" name="Line 124"/>
            <p:cNvSpPr>
              <a:spLocks noChangeShapeType="1"/>
            </p:cNvSpPr>
            <p:nvPr/>
          </p:nvSpPr>
          <p:spPr bwMode="auto">
            <a:xfrm>
              <a:off x="4708894" y="1502443"/>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Text Box 71"/>
            <p:cNvSpPr txBox="1">
              <a:spLocks noChangeArrowheads="1"/>
            </p:cNvSpPr>
            <p:nvPr/>
          </p:nvSpPr>
          <p:spPr bwMode="auto">
            <a:xfrm>
              <a:off x="5181973" y="1091384"/>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77" name="Text Box 71"/>
            <p:cNvSpPr txBox="1">
              <a:spLocks noChangeArrowheads="1"/>
            </p:cNvSpPr>
            <p:nvPr/>
          </p:nvSpPr>
          <p:spPr bwMode="auto">
            <a:xfrm>
              <a:off x="7556376" y="108672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78"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9"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80"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281" name="组合 280"/>
          <p:cNvGrpSpPr/>
          <p:nvPr/>
        </p:nvGrpSpPr>
        <p:grpSpPr>
          <a:xfrm>
            <a:off x="506055" y="2187779"/>
            <a:ext cx="11263001" cy="443816"/>
            <a:chOff x="485510" y="2442244"/>
            <a:chExt cx="11878946" cy="468087"/>
          </a:xfrm>
        </p:grpSpPr>
        <p:grpSp>
          <p:nvGrpSpPr>
            <p:cNvPr id="282" name="组合 281"/>
            <p:cNvGrpSpPr/>
            <p:nvPr/>
          </p:nvGrpSpPr>
          <p:grpSpPr>
            <a:xfrm>
              <a:off x="485510" y="2535881"/>
              <a:ext cx="11878946" cy="374450"/>
              <a:chOff x="685137" y="2626638"/>
              <a:chExt cx="13700485" cy="426113"/>
            </a:xfrm>
          </p:grpSpPr>
          <p:sp>
            <p:nvSpPr>
              <p:cNvPr id="284" name="object 62"/>
              <p:cNvSpPr/>
              <p:nvPr/>
            </p:nvSpPr>
            <p:spPr>
              <a:xfrm>
                <a:off x="11987577" y="2689982"/>
                <a:ext cx="2376688" cy="22823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285" name="Text Box 78"/>
              <p:cNvSpPr txBox="1">
                <a:spLocks noChangeArrowheads="1"/>
              </p:cNvSpPr>
              <p:nvPr/>
            </p:nvSpPr>
            <p:spPr bwMode="auto">
              <a:xfrm>
                <a:off x="685137" y="2626638"/>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取指</a:t>
                </a:r>
                <a:endParaRPr lang="zh-CN" altLang="el-GR" sz="1707" b="1" dirty="0">
                  <a:solidFill>
                    <a:schemeClr val="tx1"/>
                  </a:solidFill>
                </a:endParaRPr>
              </a:p>
            </p:txBody>
          </p:sp>
          <p:sp>
            <p:nvSpPr>
              <p:cNvPr id="286" name="Line 85"/>
              <p:cNvSpPr>
                <a:spLocks noChangeShapeType="1"/>
              </p:cNvSpPr>
              <p:nvPr/>
            </p:nvSpPr>
            <p:spPr bwMode="auto">
              <a:xfrm>
                <a:off x="1659892" y="2914025"/>
                <a:ext cx="609420"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7" name="object 62"/>
              <p:cNvSpPr/>
              <p:nvPr/>
            </p:nvSpPr>
            <p:spPr>
              <a:xfrm>
                <a:off x="2285484" y="2683550"/>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7">
                  <a:solidFill>
                    <a:prstClr val="black"/>
                  </a:solidFill>
                  <a:latin typeface="Calibri"/>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89" name="Line 88"/>
              <p:cNvSpPr>
                <a:spLocks noChangeShapeType="1"/>
              </p:cNvSpPr>
              <p:nvPr/>
            </p:nvSpPr>
            <p:spPr bwMode="auto">
              <a:xfrm>
                <a:off x="2295628" y="2686358"/>
                <a:ext cx="238984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0" name="Line 89"/>
              <p:cNvSpPr>
                <a:spLocks noChangeShapeType="1"/>
              </p:cNvSpPr>
              <p:nvPr/>
            </p:nvSpPr>
            <p:spPr bwMode="auto">
              <a:xfrm>
                <a:off x="4704682" y="2686355"/>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91" name="Line 90"/>
              <p:cNvSpPr>
                <a:spLocks noChangeShapeType="1"/>
              </p:cNvSpPr>
              <p:nvPr/>
            </p:nvSpPr>
            <p:spPr bwMode="auto">
              <a:xfrm>
                <a:off x="4723216" y="2914024"/>
                <a:ext cx="7250717"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2" name="Line 87"/>
              <p:cNvSpPr>
                <a:spLocks noChangeShapeType="1"/>
              </p:cNvSpPr>
              <p:nvPr/>
            </p:nvSpPr>
            <p:spPr bwMode="auto">
              <a:xfrm flipV="1">
                <a:off x="11986581" y="2689701"/>
                <a:ext cx="0" cy="224324"/>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3" name="Line 88"/>
              <p:cNvSpPr>
                <a:spLocks noChangeShapeType="1"/>
              </p:cNvSpPr>
              <p:nvPr/>
            </p:nvSpPr>
            <p:spPr bwMode="auto">
              <a:xfrm>
                <a:off x="11998180" y="2689701"/>
                <a:ext cx="2387442" cy="0"/>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94" name="Line 89"/>
              <p:cNvSpPr>
                <a:spLocks noChangeShapeType="1"/>
              </p:cNvSpPr>
              <p:nvPr/>
            </p:nvSpPr>
            <p:spPr bwMode="auto">
              <a:xfrm>
                <a:off x="14385622" y="2689701"/>
                <a:ext cx="0" cy="227669"/>
              </a:xfrm>
              <a:prstGeom prst="line">
                <a:avLst/>
              </a:prstGeom>
              <a:noFill/>
              <a:ln w="28575" cap="sq">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grpSp>
        <p:sp>
          <p:nvSpPr>
            <p:cNvPr id="283" name="Text Box 127"/>
            <p:cNvSpPr txBox="1">
              <a:spLocks noChangeArrowheads="1"/>
            </p:cNvSpPr>
            <p:nvPr/>
          </p:nvSpPr>
          <p:spPr bwMode="auto">
            <a:xfrm>
              <a:off x="6237672" y="2442244"/>
              <a:ext cx="1646148"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1707" kern="0" dirty="0">
                  <a:solidFill>
                    <a:schemeClr val="tx1"/>
                  </a:solidFill>
                  <a:latin typeface="微软雅黑" panose="020B0503020204020204" pitchFamily="34" charset="-122"/>
                  <a:ea typeface="微软雅黑" panose="020B0503020204020204" pitchFamily="34" charset="-122"/>
                </a:rPr>
                <a:t>状态周期电位</a:t>
              </a:r>
              <a:endParaRPr lang="zh-CN" altLang="el-GR" sz="1707" kern="0" baseline="-25000" dirty="0">
                <a:solidFill>
                  <a:schemeClr val="tx1"/>
                </a:solidFill>
                <a:latin typeface="微软雅黑" panose="020B0503020204020204" pitchFamily="34" charset="-122"/>
                <a:ea typeface="微软雅黑" panose="020B0503020204020204" pitchFamily="34" charset="-122"/>
              </a:endParaRPr>
            </a:p>
          </p:txBody>
        </p:sp>
      </p:grpSp>
      <p:sp>
        <p:nvSpPr>
          <p:cNvPr id="295" name="Text Box 127"/>
          <p:cNvSpPr txBox="1">
            <a:spLocks noChangeArrowheads="1"/>
          </p:cNvSpPr>
          <p:nvPr/>
        </p:nvSpPr>
        <p:spPr bwMode="auto">
          <a:xfrm>
            <a:off x="2048152" y="2479601"/>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6" name="Text Box 127"/>
          <p:cNvSpPr txBox="1">
            <a:spLocks noChangeArrowheads="1"/>
          </p:cNvSpPr>
          <p:nvPr/>
        </p:nvSpPr>
        <p:spPr bwMode="auto">
          <a:xfrm>
            <a:off x="4047526" y="2904198"/>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ID</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7" name="Text Box 127"/>
          <p:cNvSpPr txBox="1">
            <a:spLocks noChangeArrowheads="1"/>
          </p:cNvSpPr>
          <p:nvPr/>
        </p:nvSpPr>
        <p:spPr bwMode="auto">
          <a:xfrm>
            <a:off x="6046901" y="3328795"/>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EX</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8" name="Text Box 127"/>
          <p:cNvSpPr txBox="1">
            <a:spLocks noChangeArrowheads="1"/>
          </p:cNvSpPr>
          <p:nvPr/>
        </p:nvSpPr>
        <p:spPr bwMode="auto">
          <a:xfrm>
            <a:off x="8046275" y="375339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WB</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299" name="Text Box 127"/>
          <p:cNvSpPr txBox="1">
            <a:spLocks noChangeArrowheads="1"/>
          </p:cNvSpPr>
          <p:nvPr/>
        </p:nvSpPr>
        <p:spPr bwMode="auto">
          <a:xfrm>
            <a:off x="10091783" y="2519741"/>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kern="0" dirty="0">
                <a:solidFill>
                  <a:schemeClr val="accent5"/>
                </a:solidFill>
                <a:latin typeface="微软雅黑" panose="020B0503020204020204" pitchFamily="34" charset="-122"/>
                <a:ea typeface="微软雅黑" panose="020B0503020204020204" pitchFamily="34" charset="-122"/>
              </a:rPr>
              <a:t>M</a:t>
            </a:r>
            <a:r>
              <a:rPr lang="en-US" altLang="zh-CN" sz="1707"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7" kern="0" baseline="-25000" dirty="0">
              <a:solidFill>
                <a:schemeClr val="accent5"/>
              </a:solidFill>
              <a:latin typeface="微软雅黑" panose="020B0503020204020204" pitchFamily="34" charset="-122"/>
              <a:ea typeface="微软雅黑" panose="020B0503020204020204" pitchFamily="34" charset="-122"/>
            </a:endParaRPr>
          </a:p>
        </p:txBody>
      </p:sp>
      <p:sp>
        <p:nvSpPr>
          <p:cNvPr id="300" name="Text Box 127"/>
          <p:cNvSpPr txBox="1">
            <a:spLocks noChangeArrowheads="1"/>
          </p:cNvSpPr>
          <p:nvPr/>
        </p:nvSpPr>
        <p:spPr bwMode="auto">
          <a:xfrm>
            <a:off x="473288" y="5602399"/>
            <a:ext cx="11141101"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dirty="0">
                <a:solidFill>
                  <a:srgbClr val="7030A0"/>
                </a:solidFill>
                <a:latin typeface="微软雅黑" panose="020B0503020204020204" pitchFamily="34" charset="-122"/>
                <a:ea typeface="微软雅黑" panose="020B0503020204020204" pitchFamily="34" charset="-122"/>
              </a:rPr>
              <a:t>时钟脉冲</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机器周期电位，节拍电位信号      硬布线控制器</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组合逻辑</a:t>
            </a:r>
            <a:endParaRPr lang="en-US" altLang="zh-CN" sz="2465" kern="0" dirty="0">
              <a:solidFill>
                <a:srgbClr val="7030A0"/>
              </a:solidFill>
              <a:latin typeface="微软雅黑" panose="020B0503020204020204" pitchFamily="34" charset="-122"/>
              <a:ea typeface="微软雅黑" panose="020B0503020204020204" pitchFamily="34" charset="-122"/>
            </a:endParaRPr>
          </a:p>
        </p:txBody>
      </p:sp>
      <p:grpSp>
        <p:nvGrpSpPr>
          <p:cNvPr id="301" name="组合 300"/>
          <p:cNvGrpSpPr/>
          <p:nvPr/>
        </p:nvGrpSpPr>
        <p:grpSpPr>
          <a:xfrm>
            <a:off x="1830020" y="855185"/>
            <a:ext cx="7958441" cy="355034"/>
            <a:chOff x="1881879" y="1036773"/>
            <a:chExt cx="8393668" cy="374450"/>
          </a:xfrm>
        </p:grpSpPr>
        <p:sp>
          <p:nvSpPr>
            <p:cNvPr id="302" name="Line 124"/>
            <p:cNvSpPr>
              <a:spLocks noChangeShapeType="1"/>
            </p:cNvSpPr>
            <p:nvPr/>
          </p:nvSpPr>
          <p:spPr bwMode="auto">
            <a:xfrm>
              <a:off x="1881879" y="1232316"/>
              <a:ext cx="3500175"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3" name="Line 124"/>
            <p:cNvSpPr>
              <a:spLocks noChangeShapeType="1"/>
            </p:cNvSpPr>
            <p:nvPr/>
          </p:nvSpPr>
          <p:spPr bwMode="auto">
            <a:xfrm>
              <a:off x="6775372" y="1232316"/>
              <a:ext cx="3500175"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Text Box 71"/>
            <p:cNvSpPr txBox="1">
              <a:spLocks noChangeArrowheads="1"/>
            </p:cNvSpPr>
            <p:nvPr/>
          </p:nvSpPr>
          <p:spPr bwMode="auto">
            <a:xfrm>
              <a:off x="5432813" y="1036773"/>
              <a:ext cx="1251305"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指令周期</a:t>
              </a:r>
              <a:endParaRPr lang="zh-CN" altLang="el-GR" sz="1707" dirty="0">
                <a:solidFill>
                  <a:srgbClr val="7030A0"/>
                </a:solidFill>
              </a:endParaRPr>
            </a:p>
          </p:txBody>
        </p:sp>
      </p:grpSp>
      <p:sp>
        <p:nvSpPr>
          <p:cNvPr id="305" name="Text Box 127"/>
          <p:cNvSpPr txBox="1">
            <a:spLocks noChangeArrowheads="1"/>
          </p:cNvSpPr>
          <p:nvPr/>
        </p:nvSpPr>
        <p:spPr bwMode="auto">
          <a:xfrm>
            <a:off x="913097" y="6135261"/>
            <a:ext cx="10783274"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Tree>
    <p:extLst>
      <p:ext uri="{BB962C8B-B14F-4D97-AF65-F5344CB8AC3E}">
        <p14:creationId xmlns:p14="http://schemas.microsoft.com/office/powerpoint/2010/main" val="43788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animEffect transition="in" filter="wipe(left)">
                                      <p:cBhvr>
                                        <p:cTn id="17" dur="500"/>
                                        <p:tgtEl>
                                          <p:spTgt spid="28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repeatCount="3000" fill="hold" grpId="0" nodeType="clickEffect">
                                  <p:stCondLst>
                                    <p:cond delay="0"/>
                                  </p:stCondLst>
                                  <p:childTnLst>
                                    <p:set>
                                      <p:cBhvr>
                                        <p:cTn id="21" dur="1" fill="hold">
                                          <p:stCondLst>
                                            <p:cond delay="0"/>
                                          </p:stCondLst>
                                        </p:cTn>
                                        <p:tgtEl>
                                          <p:spTgt spid="295"/>
                                        </p:tgtEl>
                                        <p:attrNameLst>
                                          <p:attrName>style.visibility</p:attrName>
                                        </p:attrNameLst>
                                      </p:cBhvr>
                                      <p:to>
                                        <p:strVal val="visible"/>
                                      </p:to>
                                    </p:set>
                                    <p:anim calcmode="lin" valueType="num">
                                      <p:cBhvr>
                                        <p:cTn id="22" dur="500" fill="hold"/>
                                        <p:tgtEl>
                                          <p:spTgt spid="295"/>
                                        </p:tgtEl>
                                        <p:attrNameLst>
                                          <p:attrName>ppt_w</p:attrName>
                                        </p:attrNameLst>
                                      </p:cBhvr>
                                      <p:tavLst>
                                        <p:tav tm="0">
                                          <p:val>
                                            <p:fltVal val="0"/>
                                          </p:val>
                                        </p:tav>
                                        <p:tav tm="100000">
                                          <p:val>
                                            <p:strVal val="#ppt_w"/>
                                          </p:val>
                                        </p:tav>
                                      </p:tavLst>
                                    </p:anim>
                                    <p:anim calcmode="lin" valueType="num">
                                      <p:cBhvr>
                                        <p:cTn id="23" dur="500" fill="hold"/>
                                        <p:tgtEl>
                                          <p:spTgt spid="295"/>
                                        </p:tgtEl>
                                        <p:attrNameLst>
                                          <p:attrName>ppt_h</p:attrName>
                                        </p:attrNameLst>
                                      </p:cBhvr>
                                      <p:tavLst>
                                        <p:tav tm="0">
                                          <p:val>
                                            <p:fltVal val="0"/>
                                          </p:val>
                                        </p:tav>
                                        <p:tav tm="100000">
                                          <p:val>
                                            <p:strVal val="#ppt_h"/>
                                          </p:val>
                                        </p:tav>
                                      </p:tavLst>
                                    </p:anim>
                                    <p:animEffect transition="in" filter="fade">
                                      <p:cBhvr>
                                        <p:cTn id="24" dur="500"/>
                                        <p:tgtEl>
                                          <p:spTgt spid="295"/>
                                        </p:tgtEl>
                                      </p:cBhvr>
                                    </p:animEffect>
                                  </p:childTnLst>
                                </p:cTn>
                              </p:par>
                              <p:par>
                                <p:cTn id="25" presetID="53" presetClass="entr" presetSubtype="16" repeatCount="3000"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anim calcmode="lin" valueType="num">
                                      <p:cBhvr>
                                        <p:cTn id="27" dur="500" fill="hold"/>
                                        <p:tgtEl>
                                          <p:spTgt spid="299"/>
                                        </p:tgtEl>
                                        <p:attrNameLst>
                                          <p:attrName>ppt_w</p:attrName>
                                        </p:attrNameLst>
                                      </p:cBhvr>
                                      <p:tavLst>
                                        <p:tav tm="0">
                                          <p:val>
                                            <p:fltVal val="0"/>
                                          </p:val>
                                        </p:tav>
                                        <p:tav tm="100000">
                                          <p:val>
                                            <p:strVal val="#ppt_w"/>
                                          </p:val>
                                        </p:tav>
                                      </p:tavLst>
                                    </p:anim>
                                    <p:anim calcmode="lin" valueType="num">
                                      <p:cBhvr>
                                        <p:cTn id="28" dur="500" fill="hold"/>
                                        <p:tgtEl>
                                          <p:spTgt spid="299"/>
                                        </p:tgtEl>
                                        <p:attrNameLst>
                                          <p:attrName>ppt_h</p:attrName>
                                        </p:attrNameLst>
                                      </p:cBhvr>
                                      <p:tavLst>
                                        <p:tav tm="0">
                                          <p:val>
                                            <p:fltVal val="0"/>
                                          </p:val>
                                        </p:tav>
                                        <p:tav tm="100000">
                                          <p:val>
                                            <p:strVal val="#ppt_h"/>
                                          </p:val>
                                        </p:tav>
                                      </p:tavLst>
                                    </p:anim>
                                    <p:animEffect transition="in" filter="fade">
                                      <p:cBhvr>
                                        <p:cTn id="29" dur="500"/>
                                        <p:tgtEl>
                                          <p:spTgt spid="29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53" presetClass="entr" presetSubtype="16" repeatCount="3000" fill="hold" grpId="0" nodeType="withEffect">
                                  <p:stCondLst>
                                    <p:cond delay="0"/>
                                  </p:stCondLst>
                                  <p:childTnLst>
                                    <p:set>
                                      <p:cBhvr>
                                        <p:cTn id="36" dur="1" fill="hold">
                                          <p:stCondLst>
                                            <p:cond delay="0"/>
                                          </p:stCondLst>
                                        </p:cTn>
                                        <p:tgtEl>
                                          <p:spTgt spid="296"/>
                                        </p:tgtEl>
                                        <p:attrNameLst>
                                          <p:attrName>style.visibility</p:attrName>
                                        </p:attrNameLst>
                                      </p:cBhvr>
                                      <p:to>
                                        <p:strVal val="visible"/>
                                      </p:to>
                                    </p:set>
                                    <p:anim calcmode="lin" valueType="num">
                                      <p:cBhvr>
                                        <p:cTn id="37" dur="500" fill="hold"/>
                                        <p:tgtEl>
                                          <p:spTgt spid="296"/>
                                        </p:tgtEl>
                                        <p:attrNameLst>
                                          <p:attrName>ppt_w</p:attrName>
                                        </p:attrNameLst>
                                      </p:cBhvr>
                                      <p:tavLst>
                                        <p:tav tm="0">
                                          <p:val>
                                            <p:fltVal val="0"/>
                                          </p:val>
                                        </p:tav>
                                        <p:tav tm="100000">
                                          <p:val>
                                            <p:strVal val="#ppt_w"/>
                                          </p:val>
                                        </p:tav>
                                      </p:tavLst>
                                    </p:anim>
                                    <p:anim calcmode="lin" valueType="num">
                                      <p:cBhvr>
                                        <p:cTn id="38" dur="500" fill="hold"/>
                                        <p:tgtEl>
                                          <p:spTgt spid="296"/>
                                        </p:tgtEl>
                                        <p:attrNameLst>
                                          <p:attrName>ppt_h</p:attrName>
                                        </p:attrNameLst>
                                      </p:cBhvr>
                                      <p:tavLst>
                                        <p:tav tm="0">
                                          <p:val>
                                            <p:fltVal val="0"/>
                                          </p:val>
                                        </p:tav>
                                        <p:tav tm="100000">
                                          <p:val>
                                            <p:strVal val="#ppt_h"/>
                                          </p:val>
                                        </p:tav>
                                      </p:tavLst>
                                    </p:anim>
                                    <p:animEffect transition="in" filter="fade">
                                      <p:cBhvr>
                                        <p:cTn id="39" dur="500"/>
                                        <p:tgtEl>
                                          <p:spTgt spid="29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wipe(left)">
                                      <p:cBhvr>
                                        <p:cTn id="44" dur="500"/>
                                        <p:tgtEl>
                                          <p:spTgt spid="119"/>
                                        </p:tgtEl>
                                      </p:cBhvr>
                                    </p:animEffect>
                                  </p:childTnLst>
                                </p:cTn>
                              </p:par>
                              <p:par>
                                <p:cTn id="45" presetID="53" presetClass="entr" presetSubtype="16" repeatCount="3000" fill="hold" grpId="0" nodeType="withEffect">
                                  <p:stCondLst>
                                    <p:cond delay="0"/>
                                  </p:stCondLst>
                                  <p:childTnLst>
                                    <p:set>
                                      <p:cBhvr>
                                        <p:cTn id="46" dur="1" fill="hold">
                                          <p:stCondLst>
                                            <p:cond delay="0"/>
                                          </p:stCondLst>
                                        </p:cTn>
                                        <p:tgtEl>
                                          <p:spTgt spid="297"/>
                                        </p:tgtEl>
                                        <p:attrNameLst>
                                          <p:attrName>style.visibility</p:attrName>
                                        </p:attrNameLst>
                                      </p:cBhvr>
                                      <p:to>
                                        <p:strVal val="visible"/>
                                      </p:to>
                                    </p:set>
                                    <p:anim calcmode="lin" valueType="num">
                                      <p:cBhvr>
                                        <p:cTn id="47" dur="500" fill="hold"/>
                                        <p:tgtEl>
                                          <p:spTgt spid="297"/>
                                        </p:tgtEl>
                                        <p:attrNameLst>
                                          <p:attrName>ppt_w</p:attrName>
                                        </p:attrNameLst>
                                      </p:cBhvr>
                                      <p:tavLst>
                                        <p:tav tm="0">
                                          <p:val>
                                            <p:fltVal val="0"/>
                                          </p:val>
                                        </p:tav>
                                        <p:tav tm="100000">
                                          <p:val>
                                            <p:strVal val="#ppt_w"/>
                                          </p:val>
                                        </p:tav>
                                      </p:tavLst>
                                    </p:anim>
                                    <p:anim calcmode="lin" valueType="num">
                                      <p:cBhvr>
                                        <p:cTn id="48" dur="500" fill="hold"/>
                                        <p:tgtEl>
                                          <p:spTgt spid="297"/>
                                        </p:tgtEl>
                                        <p:attrNameLst>
                                          <p:attrName>ppt_h</p:attrName>
                                        </p:attrNameLst>
                                      </p:cBhvr>
                                      <p:tavLst>
                                        <p:tav tm="0">
                                          <p:val>
                                            <p:fltVal val="0"/>
                                          </p:val>
                                        </p:tav>
                                        <p:tav tm="100000">
                                          <p:val>
                                            <p:strVal val="#ppt_h"/>
                                          </p:val>
                                        </p:tav>
                                      </p:tavLst>
                                    </p:anim>
                                    <p:animEffect transition="in" filter="fade">
                                      <p:cBhvr>
                                        <p:cTn id="49" dur="500"/>
                                        <p:tgtEl>
                                          <p:spTgt spid="29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wipe(left)">
                                      <p:cBhvr>
                                        <p:cTn id="54" dur="500"/>
                                        <p:tgtEl>
                                          <p:spTgt spid="127"/>
                                        </p:tgtEl>
                                      </p:cBhvr>
                                    </p:animEffect>
                                  </p:childTnLst>
                                </p:cTn>
                              </p:par>
                              <p:par>
                                <p:cTn id="55" presetID="53" presetClass="entr" presetSubtype="16" repeatCount="3000" fill="hold" grpId="0" nodeType="withEffect">
                                  <p:stCondLst>
                                    <p:cond delay="0"/>
                                  </p:stCondLst>
                                  <p:childTnLst>
                                    <p:set>
                                      <p:cBhvr>
                                        <p:cTn id="56" dur="1" fill="hold">
                                          <p:stCondLst>
                                            <p:cond delay="0"/>
                                          </p:stCondLst>
                                        </p:cTn>
                                        <p:tgtEl>
                                          <p:spTgt spid="298"/>
                                        </p:tgtEl>
                                        <p:attrNameLst>
                                          <p:attrName>style.visibility</p:attrName>
                                        </p:attrNameLst>
                                      </p:cBhvr>
                                      <p:to>
                                        <p:strVal val="visible"/>
                                      </p:to>
                                    </p:set>
                                    <p:anim calcmode="lin" valueType="num">
                                      <p:cBhvr>
                                        <p:cTn id="57" dur="500" fill="hold"/>
                                        <p:tgtEl>
                                          <p:spTgt spid="298"/>
                                        </p:tgtEl>
                                        <p:attrNameLst>
                                          <p:attrName>ppt_w</p:attrName>
                                        </p:attrNameLst>
                                      </p:cBhvr>
                                      <p:tavLst>
                                        <p:tav tm="0">
                                          <p:val>
                                            <p:fltVal val="0"/>
                                          </p:val>
                                        </p:tav>
                                        <p:tav tm="100000">
                                          <p:val>
                                            <p:strVal val="#ppt_w"/>
                                          </p:val>
                                        </p:tav>
                                      </p:tavLst>
                                    </p:anim>
                                    <p:anim calcmode="lin" valueType="num">
                                      <p:cBhvr>
                                        <p:cTn id="58" dur="500" fill="hold"/>
                                        <p:tgtEl>
                                          <p:spTgt spid="298"/>
                                        </p:tgtEl>
                                        <p:attrNameLst>
                                          <p:attrName>ppt_h</p:attrName>
                                        </p:attrNameLst>
                                      </p:cBhvr>
                                      <p:tavLst>
                                        <p:tav tm="0">
                                          <p:val>
                                            <p:fltVal val="0"/>
                                          </p:val>
                                        </p:tav>
                                        <p:tav tm="100000">
                                          <p:val>
                                            <p:strVal val="#ppt_h"/>
                                          </p:val>
                                        </p:tav>
                                      </p:tavLst>
                                    </p:anim>
                                    <p:animEffect transition="in" filter="fade">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left)">
                                      <p:cBhvr>
                                        <p:cTn id="64" dur="500"/>
                                        <p:tgtEl>
                                          <p:spTgt spid="2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6"/>
                                        </p:tgtEl>
                                        <p:attrNameLst>
                                          <p:attrName>style.visibility</p:attrName>
                                        </p:attrNameLst>
                                      </p:cBhvr>
                                      <p:to>
                                        <p:strVal val="visible"/>
                                      </p:to>
                                    </p:set>
                                    <p:animEffect transition="in" filter="wipe(left)">
                                      <p:cBhvr>
                                        <p:cTn id="69" dur="500"/>
                                        <p:tgtEl>
                                          <p:spTgt spid="20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wipe(left)">
                                      <p:cBhvr>
                                        <p:cTn id="74" dur="500"/>
                                        <p:tgtEl>
                                          <p:spTgt spid="1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wipe(left)">
                                      <p:cBhvr>
                                        <p:cTn id="79" dur="500"/>
                                        <p:tgtEl>
                                          <p:spTgt spid="17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2"/>
                                        </p:tgtEl>
                                        <p:attrNameLst>
                                          <p:attrName>style.visibility</p:attrName>
                                        </p:attrNameLst>
                                      </p:cBhvr>
                                      <p:to>
                                        <p:strVal val="visible"/>
                                      </p:to>
                                    </p:set>
                                    <p:animEffect transition="in" filter="wipe(left)">
                                      <p:cBhvr>
                                        <p:cTn id="84" dur="500"/>
                                        <p:tgtEl>
                                          <p:spTgt spid="2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01"/>
                                        </p:tgtEl>
                                        <p:attrNameLst>
                                          <p:attrName>style.visibility</p:attrName>
                                        </p:attrNameLst>
                                      </p:cBhvr>
                                      <p:to>
                                        <p:strVal val="visible"/>
                                      </p:to>
                                    </p:set>
                                    <p:animEffect transition="in" filter="wipe(left)">
                                      <p:cBhvr>
                                        <p:cTn id="89" dur="500"/>
                                        <p:tgtEl>
                                          <p:spTgt spid="30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00"/>
                                        </p:tgtEl>
                                        <p:attrNameLst>
                                          <p:attrName>style.visibility</p:attrName>
                                        </p:attrNameLst>
                                      </p:cBhvr>
                                      <p:to>
                                        <p:strVal val="visible"/>
                                      </p:to>
                                    </p:set>
                                    <p:animEffect transition="in" filter="wipe(down)">
                                      <p:cBhvr>
                                        <p:cTn id="94" dur="500"/>
                                        <p:tgtEl>
                                          <p:spTgt spid="30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305"/>
                                        </p:tgtEl>
                                        <p:attrNameLst>
                                          <p:attrName>style.visibility</p:attrName>
                                        </p:attrNameLst>
                                      </p:cBhvr>
                                      <p:to>
                                        <p:strVal val="visible"/>
                                      </p:to>
                                    </p:set>
                                    <p:animEffect transition="in" filter="wipe(down)">
                                      <p:cBhvr>
                                        <p:cTn id="99"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297" grpId="0"/>
      <p:bldP spid="298" grpId="0"/>
      <p:bldP spid="299" grpId="0"/>
      <p:bldP spid="300" grpId="0"/>
      <p:bldP spid="30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时序产生器与控制器</a:t>
            </a:r>
            <a:r>
              <a:rPr lang="en-US" altLang="zh-CN" dirty="0"/>
              <a:t>---</a:t>
            </a:r>
            <a:r>
              <a:rPr lang="zh-CN" altLang="en-US" dirty="0"/>
              <a:t>同步控制</a:t>
            </a:r>
          </a:p>
        </p:txBody>
      </p:sp>
      <p:sp>
        <p:nvSpPr>
          <p:cNvPr id="90" name="Rectangle 6"/>
          <p:cNvSpPr>
            <a:spLocks noChangeArrowheads="1"/>
          </p:cNvSpPr>
          <p:nvPr/>
        </p:nvSpPr>
        <p:spPr bwMode="auto">
          <a:xfrm>
            <a:off x="5802226" y="10059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91" name="Rectangle 8"/>
          <p:cNvSpPr>
            <a:spLocks noChangeArrowheads="1"/>
          </p:cNvSpPr>
          <p:nvPr/>
        </p:nvSpPr>
        <p:spPr bwMode="auto">
          <a:xfrm>
            <a:off x="3204464" y="2760710"/>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92" name="Rectangle 9"/>
          <p:cNvSpPr>
            <a:spLocks noChangeArrowheads="1"/>
          </p:cNvSpPr>
          <p:nvPr/>
        </p:nvSpPr>
        <p:spPr bwMode="auto">
          <a:xfrm>
            <a:off x="3200866"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93" name="Rectangle 10"/>
          <p:cNvSpPr>
            <a:spLocks noChangeArrowheads="1"/>
          </p:cNvSpPr>
          <p:nvPr/>
        </p:nvSpPr>
        <p:spPr bwMode="auto">
          <a:xfrm>
            <a:off x="3468272" y="1964712"/>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94" name="Group 11"/>
          <p:cNvGrpSpPr>
            <a:grpSpLocks/>
          </p:cNvGrpSpPr>
          <p:nvPr/>
        </p:nvGrpSpPr>
        <p:grpSpPr bwMode="auto">
          <a:xfrm>
            <a:off x="5832166" y="1397430"/>
            <a:ext cx="2012840" cy="431776"/>
            <a:chOff x="2746" y="1207"/>
            <a:chExt cx="1268" cy="409"/>
          </a:xfrm>
        </p:grpSpPr>
        <p:grpSp>
          <p:nvGrpSpPr>
            <p:cNvPr id="95" name="Group 12"/>
            <p:cNvGrpSpPr>
              <a:grpSpLocks/>
            </p:cNvGrpSpPr>
            <p:nvPr/>
          </p:nvGrpSpPr>
          <p:grpSpPr bwMode="auto">
            <a:xfrm>
              <a:off x="2746" y="1207"/>
              <a:ext cx="725" cy="409"/>
              <a:chOff x="4330" y="2840"/>
              <a:chExt cx="725" cy="409"/>
            </a:xfrm>
          </p:grpSpPr>
          <p:sp>
            <p:nvSpPr>
              <p:cNvPr id="102"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3"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4"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5"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6"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7"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8"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9"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10"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96"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7"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8"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99"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0"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01"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11" name="Group 28"/>
          <p:cNvGrpSpPr>
            <a:grpSpLocks/>
          </p:cNvGrpSpPr>
          <p:nvPr/>
        </p:nvGrpSpPr>
        <p:grpSpPr bwMode="auto">
          <a:xfrm>
            <a:off x="5900425" y="4132543"/>
            <a:ext cx="1008008" cy="504797"/>
            <a:chOff x="2789" y="3067"/>
            <a:chExt cx="635" cy="318"/>
          </a:xfrm>
        </p:grpSpPr>
        <p:sp>
          <p:nvSpPr>
            <p:cNvPr id="112"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3"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4"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5"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6"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7"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8"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9"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20" name="Group 37"/>
          <p:cNvGrpSpPr>
            <a:grpSpLocks/>
          </p:cNvGrpSpPr>
          <p:nvPr/>
        </p:nvGrpSpPr>
        <p:grpSpPr bwMode="auto">
          <a:xfrm>
            <a:off x="7051300" y="4132543"/>
            <a:ext cx="861964" cy="504797"/>
            <a:chOff x="3514" y="3067"/>
            <a:chExt cx="543" cy="318"/>
          </a:xfrm>
        </p:grpSpPr>
        <p:sp>
          <p:nvSpPr>
            <p:cNvPr id="121" name="Line 38"/>
            <p:cNvSpPr>
              <a:spLocks noChangeShapeType="1"/>
            </p:cNvSpPr>
            <p:nvPr/>
          </p:nvSpPr>
          <p:spPr bwMode="auto">
            <a:xfrm flipV="1">
              <a:off x="351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2" name="Line 39"/>
            <p:cNvSpPr>
              <a:spLocks noChangeShapeType="1"/>
            </p:cNvSpPr>
            <p:nvPr/>
          </p:nvSpPr>
          <p:spPr bwMode="auto">
            <a:xfrm flipV="1">
              <a:off x="360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3" name="Line 40"/>
            <p:cNvSpPr>
              <a:spLocks noChangeShapeType="1"/>
            </p:cNvSpPr>
            <p:nvPr/>
          </p:nvSpPr>
          <p:spPr bwMode="auto">
            <a:xfrm flipV="1">
              <a:off x="369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4" name="Line 41"/>
            <p:cNvSpPr>
              <a:spLocks noChangeShapeType="1"/>
            </p:cNvSpPr>
            <p:nvPr/>
          </p:nvSpPr>
          <p:spPr bwMode="auto">
            <a:xfrm flipV="1">
              <a:off x="3785"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5" name="Line 42"/>
            <p:cNvSpPr>
              <a:spLocks noChangeShapeType="1"/>
            </p:cNvSpPr>
            <p:nvPr/>
          </p:nvSpPr>
          <p:spPr bwMode="auto">
            <a:xfrm flipV="1">
              <a:off x="3876"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6" name="Line 43"/>
            <p:cNvSpPr>
              <a:spLocks noChangeShapeType="1"/>
            </p:cNvSpPr>
            <p:nvPr/>
          </p:nvSpPr>
          <p:spPr bwMode="auto">
            <a:xfrm flipV="1">
              <a:off x="3967"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7" name="Line 44"/>
            <p:cNvSpPr>
              <a:spLocks noChangeShapeType="1"/>
            </p:cNvSpPr>
            <p:nvPr/>
          </p:nvSpPr>
          <p:spPr bwMode="auto">
            <a:xfrm flipV="1">
              <a:off x="4057"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28" name="Group 45"/>
          <p:cNvGrpSpPr>
            <a:grpSpLocks/>
          </p:cNvGrpSpPr>
          <p:nvPr/>
        </p:nvGrpSpPr>
        <p:grpSpPr bwMode="auto">
          <a:xfrm>
            <a:off x="5484521" y="4254779"/>
            <a:ext cx="1523917" cy="338120"/>
            <a:chOff x="2345" y="3054"/>
            <a:chExt cx="960" cy="213"/>
          </a:xfrm>
        </p:grpSpPr>
        <p:sp>
          <p:nvSpPr>
            <p:cNvPr id="129"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C00000"/>
                  </a:solidFill>
                  <a:latin typeface="微软雅黑"/>
                  <a:ea typeface="微软雅黑"/>
                </a:rPr>
                <a:t>M</a:t>
              </a:r>
              <a:r>
                <a:rPr lang="en-US" altLang="zh-CN" sz="1599" b="1" baseline="-25000" dirty="0">
                  <a:solidFill>
                    <a:srgbClr val="C00000"/>
                  </a:solidFill>
                  <a:latin typeface="微软雅黑"/>
                  <a:ea typeface="微软雅黑"/>
                </a:rPr>
                <a:t>1</a:t>
              </a:r>
            </a:p>
          </p:txBody>
        </p:sp>
        <p:sp>
          <p:nvSpPr>
            <p:cNvPr id="130"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M</a:t>
              </a:r>
              <a:r>
                <a:rPr lang="en-US" altLang="zh-CN" sz="1599" b="1" baseline="-25000">
                  <a:solidFill>
                    <a:srgbClr val="C00000"/>
                  </a:solidFill>
                  <a:latin typeface="微软雅黑"/>
                  <a:ea typeface="微软雅黑"/>
                </a:rPr>
                <a:t>i</a:t>
              </a:r>
            </a:p>
          </p:txBody>
        </p:sp>
      </p:grpSp>
      <p:grpSp>
        <p:nvGrpSpPr>
          <p:cNvPr id="131" name="Group 48"/>
          <p:cNvGrpSpPr>
            <a:grpSpLocks/>
          </p:cNvGrpSpPr>
          <p:nvPr/>
        </p:nvGrpSpPr>
        <p:grpSpPr bwMode="auto">
          <a:xfrm>
            <a:off x="6968754" y="4254779"/>
            <a:ext cx="1331841" cy="338120"/>
            <a:chOff x="3280" y="3054"/>
            <a:chExt cx="839" cy="213"/>
          </a:xfrm>
        </p:grpSpPr>
        <p:sp>
          <p:nvSpPr>
            <p:cNvPr id="132" name="Rectangle 49"/>
            <p:cNvSpPr>
              <a:spLocks noChangeArrowheads="1"/>
            </p:cNvSpPr>
            <p:nvPr/>
          </p:nvSpPr>
          <p:spPr bwMode="auto">
            <a:xfrm>
              <a:off x="3280" y="3054"/>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T</a:t>
              </a:r>
              <a:r>
                <a:rPr lang="en-US" altLang="zh-CN" sz="1599" b="1" baseline="-25000">
                  <a:solidFill>
                    <a:srgbClr val="C00000"/>
                  </a:solidFill>
                  <a:latin typeface="微软雅黑"/>
                  <a:ea typeface="微软雅黑"/>
                </a:rPr>
                <a:t>1</a:t>
              </a:r>
            </a:p>
          </p:txBody>
        </p:sp>
        <p:sp>
          <p:nvSpPr>
            <p:cNvPr id="133" name="Rectangle 50"/>
            <p:cNvSpPr>
              <a:spLocks noChangeArrowheads="1"/>
            </p:cNvSpPr>
            <p:nvPr/>
          </p:nvSpPr>
          <p:spPr bwMode="auto">
            <a:xfrm>
              <a:off x="3870"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T</a:t>
              </a:r>
              <a:r>
                <a:rPr lang="en-US" altLang="zh-CN" sz="1599" b="1" baseline="-25000">
                  <a:solidFill>
                    <a:srgbClr val="C00000"/>
                  </a:solidFill>
                  <a:latin typeface="微软雅黑"/>
                  <a:ea typeface="微软雅黑"/>
                </a:rPr>
                <a:t>k</a:t>
              </a:r>
            </a:p>
          </p:txBody>
        </p:sp>
      </p:grpSp>
      <p:grpSp>
        <p:nvGrpSpPr>
          <p:cNvPr id="134" name="Group 51"/>
          <p:cNvGrpSpPr>
            <a:grpSpLocks/>
          </p:cNvGrpSpPr>
          <p:nvPr/>
        </p:nvGrpSpPr>
        <p:grpSpPr bwMode="auto">
          <a:xfrm rot="5400000">
            <a:off x="4942376" y="3160166"/>
            <a:ext cx="861964" cy="576230"/>
            <a:chOff x="3514" y="3067"/>
            <a:chExt cx="543" cy="318"/>
          </a:xfrm>
        </p:grpSpPr>
        <p:sp>
          <p:nvSpPr>
            <p:cNvPr id="135" name="Line 52"/>
            <p:cNvSpPr>
              <a:spLocks noChangeShapeType="1"/>
            </p:cNvSpPr>
            <p:nvPr/>
          </p:nvSpPr>
          <p:spPr bwMode="auto">
            <a:xfrm flipV="1">
              <a:off x="351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6" name="Line 53"/>
            <p:cNvSpPr>
              <a:spLocks noChangeShapeType="1"/>
            </p:cNvSpPr>
            <p:nvPr/>
          </p:nvSpPr>
          <p:spPr bwMode="auto">
            <a:xfrm flipV="1">
              <a:off x="360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7" name="Line 54"/>
            <p:cNvSpPr>
              <a:spLocks noChangeShapeType="1"/>
            </p:cNvSpPr>
            <p:nvPr/>
          </p:nvSpPr>
          <p:spPr bwMode="auto">
            <a:xfrm flipV="1">
              <a:off x="3694"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8" name="Line 55"/>
            <p:cNvSpPr>
              <a:spLocks noChangeShapeType="1"/>
            </p:cNvSpPr>
            <p:nvPr/>
          </p:nvSpPr>
          <p:spPr bwMode="auto">
            <a:xfrm flipV="1">
              <a:off x="3785"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9" name="Line 56"/>
            <p:cNvSpPr>
              <a:spLocks noChangeShapeType="1"/>
            </p:cNvSpPr>
            <p:nvPr/>
          </p:nvSpPr>
          <p:spPr bwMode="auto">
            <a:xfrm flipV="1">
              <a:off x="3876"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0" name="Line 57"/>
            <p:cNvSpPr>
              <a:spLocks noChangeShapeType="1"/>
            </p:cNvSpPr>
            <p:nvPr/>
          </p:nvSpPr>
          <p:spPr bwMode="auto">
            <a:xfrm flipV="1">
              <a:off x="3967"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1" name="Line 58"/>
            <p:cNvSpPr>
              <a:spLocks noChangeShapeType="1"/>
            </p:cNvSpPr>
            <p:nvPr/>
          </p:nvSpPr>
          <p:spPr bwMode="auto">
            <a:xfrm flipV="1">
              <a:off x="4057" y="3067"/>
              <a:ext cx="0" cy="318"/>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42" name="Group 59"/>
          <p:cNvGrpSpPr>
            <a:grpSpLocks/>
          </p:cNvGrpSpPr>
          <p:nvPr/>
        </p:nvGrpSpPr>
        <p:grpSpPr bwMode="auto">
          <a:xfrm>
            <a:off x="5150328" y="2672828"/>
            <a:ext cx="388916" cy="1562014"/>
            <a:chOff x="2149" y="2034"/>
            <a:chExt cx="245" cy="984"/>
          </a:xfrm>
        </p:grpSpPr>
        <p:sp>
          <p:nvSpPr>
            <p:cNvPr id="143"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144"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grpSp>
      <p:grpSp>
        <p:nvGrpSpPr>
          <p:cNvPr id="145" name="Group 62"/>
          <p:cNvGrpSpPr>
            <a:grpSpLocks/>
          </p:cNvGrpSpPr>
          <p:nvPr/>
        </p:nvGrpSpPr>
        <p:grpSpPr bwMode="auto">
          <a:xfrm>
            <a:off x="5435310" y="1411719"/>
            <a:ext cx="2841468" cy="338120"/>
            <a:chOff x="2314" y="1263"/>
            <a:chExt cx="1790" cy="213"/>
          </a:xfrm>
        </p:grpSpPr>
        <p:sp>
          <p:nvSpPr>
            <p:cNvPr id="146"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147"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148" name="Group 65"/>
          <p:cNvGrpSpPr>
            <a:grpSpLocks/>
          </p:cNvGrpSpPr>
          <p:nvPr/>
        </p:nvGrpSpPr>
        <p:grpSpPr bwMode="auto">
          <a:xfrm flipH="1">
            <a:off x="8148029" y="4846734"/>
            <a:ext cx="576230" cy="285734"/>
            <a:chOff x="2108" y="3614"/>
            <a:chExt cx="363" cy="180"/>
          </a:xfrm>
        </p:grpSpPr>
        <p:sp>
          <p:nvSpPr>
            <p:cNvPr id="149"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0"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1"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52" name="Group 71"/>
          <p:cNvGrpSpPr>
            <a:grpSpLocks/>
          </p:cNvGrpSpPr>
          <p:nvPr/>
        </p:nvGrpSpPr>
        <p:grpSpPr bwMode="auto">
          <a:xfrm>
            <a:off x="5086830" y="2009291"/>
            <a:ext cx="576231" cy="430189"/>
            <a:chOff x="2108" y="3614"/>
            <a:chExt cx="363" cy="271"/>
          </a:xfrm>
        </p:grpSpPr>
        <p:sp>
          <p:nvSpPr>
            <p:cNvPr id="153" name="Line 72"/>
            <p:cNvSpPr>
              <a:spLocks noChangeShapeType="1"/>
            </p:cNvSpPr>
            <p:nvPr/>
          </p:nvSpPr>
          <p:spPr bwMode="auto">
            <a:xfrm rot="5400000" flipV="1">
              <a:off x="2290" y="343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4" name="Line 73"/>
            <p:cNvSpPr>
              <a:spLocks noChangeShapeType="1"/>
            </p:cNvSpPr>
            <p:nvPr/>
          </p:nvSpPr>
          <p:spPr bwMode="auto">
            <a:xfrm rot="5400000" flipV="1">
              <a:off x="2290" y="352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5" name="Line 74"/>
            <p:cNvSpPr>
              <a:spLocks noChangeShapeType="1"/>
            </p:cNvSpPr>
            <p:nvPr/>
          </p:nvSpPr>
          <p:spPr bwMode="auto">
            <a:xfrm rot="5400000" flipV="1">
              <a:off x="2290" y="3612"/>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6" name="Line 75"/>
            <p:cNvSpPr>
              <a:spLocks noChangeShapeType="1"/>
            </p:cNvSpPr>
            <p:nvPr/>
          </p:nvSpPr>
          <p:spPr bwMode="auto">
            <a:xfrm rot="5400000" flipV="1">
              <a:off x="2290" y="3703"/>
              <a:ext cx="0" cy="363"/>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157" name="Group 76"/>
          <p:cNvGrpSpPr>
            <a:grpSpLocks/>
          </p:cNvGrpSpPr>
          <p:nvPr/>
        </p:nvGrpSpPr>
        <p:grpSpPr bwMode="auto">
          <a:xfrm>
            <a:off x="4761407" y="1822241"/>
            <a:ext cx="409554" cy="717511"/>
            <a:chOff x="1899" y="1476"/>
            <a:chExt cx="258" cy="452"/>
          </a:xfrm>
        </p:grpSpPr>
        <p:sp>
          <p:nvSpPr>
            <p:cNvPr id="158"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159"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grpSp>
      <p:sp>
        <p:nvSpPr>
          <p:cNvPr id="160" name="Rectangle 79"/>
          <p:cNvSpPr>
            <a:spLocks noChangeArrowheads="1"/>
          </p:cNvSpPr>
          <p:nvPr/>
        </p:nvSpPr>
        <p:spPr bwMode="auto">
          <a:xfrm>
            <a:off x="8544118" y="4792728"/>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a:ea typeface="微软雅黑"/>
              </a:rPr>
              <a:t>启动</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停止</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复位</a:t>
            </a:r>
          </a:p>
        </p:txBody>
      </p:sp>
      <p:sp>
        <p:nvSpPr>
          <p:cNvPr id="161" name="Text Box 127"/>
          <p:cNvSpPr txBox="1">
            <a:spLocks noChangeArrowheads="1"/>
          </p:cNvSpPr>
          <p:nvPr/>
        </p:nvSpPr>
        <p:spPr bwMode="auto">
          <a:xfrm>
            <a:off x="1286601" y="5464527"/>
            <a:ext cx="9954683"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kern="0" baseline="-25000" dirty="0">
                <a:solidFill>
                  <a:srgbClr val="7030A0"/>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3" kern="0" baseline="-25000" dirty="0">
              <a:solidFill>
                <a:srgbClr val="ED7D31"/>
              </a:solidFill>
              <a:latin typeface="微软雅黑" panose="020B0503020204020204" pitchFamily="34" charset="-122"/>
              <a:ea typeface="微软雅黑" panose="020B0503020204020204" pitchFamily="34" charset="-122"/>
            </a:endParaRPr>
          </a:p>
        </p:txBody>
      </p:sp>
      <p:cxnSp>
        <p:nvCxnSpPr>
          <p:cNvPr id="162" name="直接箭头连接符 161"/>
          <p:cNvCxnSpPr>
            <a:stCxn id="91" idx="3"/>
            <a:endCxn id="88" idx="1"/>
          </p:cNvCxnSpPr>
          <p:nvPr/>
        </p:nvCxnSpPr>
        <p:spPr>
          <a:xfrm flipV="1">
            <a:off x="3712898" y="3443376"/>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9"/>
          <p:cNvSpPr>
            <a:spLocks noChangeArrowheads="1"/>
          </p:cNvSpPr>
          <p:nvPr/>
        </p:nvSpPr>
        <p:spPr bwMode="auto">
          <a:xfrm>
            <a:off x="4336789" y="4168775"/>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164" name="Rectangle 3"/>
          <p:cNvSpPr>
            <a:spLocks noChangeArrowheads="1"/>
          </p:cNvSpPr>
          <p:nvPr/>
        </p:nvSpPr>
        <p:spPr bwMode="auto">
          <a:xfrm>
            <a:off x="5676599" y="18276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a:off x="5082698" y="4993455"/>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Text Box 127"/>
          <p:cNvSpPr txBox="1">
            <a:spLocks noChangeArrowheads="1"/>
          </p:cNvSpPr>
          <p:nvPr/>
        </p:nvSpPr>
        <p:spPr bwMode="auto">
          <a:xfrm>
            <a:off x="727851" y="6087459"/>
            <a:ext cx="10783274"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dirty="0" err="1">
                <a:solidFill>
                  <a:schemeClr val="tx1"/>
                </a:solidFill>
              </a:rPr>
              <a:t>MemRead</a:t>
            </a:r>
            <a:r>
              <a:rPr lang="en-US" altLang="zh-CN" sz="2465" dirty="0">
                <a:solidFill>
                  <a:schemeClr val="tx1"/>
                </a:solidFill>
              </a:rPr>
              <a:t>=</a:t>
            </a:r>
            <a:r>
              <a:rPr lang="en-US" altLang="zh-CN" sz="2465" dirty="0">
                <a:solidFill>
                  <a:schemeClr val="accent5"/>
                </a:solidFill>
              </a:rPr>
              <a:t>M</a:t>
            </a:r>
            <a:r>
              <a:rPr lang="en-US" altLang="zh-CN" sz="2465" baseline="-25000" dirty="0">
                <a:solidFill>
                  <a:schemeClr val="accent5"/>
                </a:solidFill>
              </a:rPr>
              <a:t>IF</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 </a:t>
            </a:r>
            <a:r>
              <a:rPr lang="en-US" altLang="zh-CN" sz="2465" dirty="0">
                <a:solidFill>
                  <a:schemeClr val="tx1"/>
                </a:solidFill>
              </a:rPr>
              <a:t>+ </a:t>
            </a:r>
            <a:r>
              <a:rPr lang="en-US" altLang="zh-CN" sz="2465" dirty="0">
                <a:solidFill>
                  <a:srgbClr val="C00000"/>
                </a:solidFill>
              </a:rPr>
              <a:t>Load</a:t>
            </a:r>
            <a:r>
              <a:rPr lang="en-US" altLang="zh-CN" sz="2465" dirty="0">
                <a:solidFill>
                  <a:schemeClr val="tx1"/>
                </a:solidFill>
              </a:rPr>
              <a:t> </a:t>
            </a:r>
            <a:r>
              <a:rPr lang="en-US" altLang="zh-CN" sz="2465" b="1" dirty="0">
                <a:solidFill>
                  <a:schemeClr val="tx1"/>
                </a:solidFill>
              </a:rPr>
              <a:t>·</a:t>
            </a:r>
            <a:r>
              <a:rPr lang="en-US" altLang="zh-CN" sz="2465" dirty="0">
                <a:solidFill>
                  <a:schemeClr val="tx1"/>
                </a:solidFill>
              </a:rPr>
              <a:t> </a:t>
            </a:r>
            <a:r>
              <a:rPr lang="en-US" altLang="zh-CN" sz="2465" dirty="0">
                <a:solidFill>
                  <a:schemeClr val="accent5"/>
                </a:solidFill>
              </a:rPr>
              <a:t>M</a:t>
            </a:r>
            <a:r>
              <a:rPr lang="en-US" altLang="zh-CN" sz="2465" baseline="-25000" dirty="0">
                <a:solidFill>
                  <a:schemeClr val="accent5"/>
                </a:solidFill>
              </a:rPr>
              <a:t>EX</a:t>
            </a:r>
            <a:r>
              <a:rPr lang="en-US" altLang="zh-CN" sz="2465" b="1" dirty="0">
                <a:solidFill>
                  <a:schemeClr val="tx1"/>
                </a:solidFill>
              </a:rPr>
              <a:t> · (</a:t>
            </a:r>
            <a:r>
              <a:rPr lang="en-US" altLang="zh-CN" sz="2465" dirty="0">
                <a:solidFill>
                  <a:srgbClr val="FF6600"/>
                </a:solidFill>
              </a:rPr>
              <a:t>T2+T3</a:t>
            </a:r>
            <a:r>
              <a:rPr lang="en-US" altLang="zh-CN" sz="2465" b="1" dirty="0">
                <a:solidFill>
                  <a:schemeClr val="tx1"/>
                </a:solidFill>
              </a:rPr>
              <a:t>)</a:t>
            </a:r>
            <a:endParaRPr lang="en-US" altLang="zh-CN" sz="2465" dirty="0">
              <a:solidFill>
                <a:schemeClr val="tx1"/>
              </a:solidFill>
            </a:endParaRPr>
          </a:p>
        </p:txBody>
      </p:sp>
      <p:sp>
        <p:nvSpPr>
          <p:cNvPr id="165" name="Rectangle 79"/>
          <p:cNvSpPr>
            <a:spLocks noChangeArrowheads="1"/>
          </p:cNvSpPr>
          <p:nvPr/>
        </p:nvSpPr>
        <p:spPr bwMode="auto">
          <a:xfrm>
            <a:off x="4502356" y="4706745"/>
            <a:ext cx="595035" cy="584519"/>
          </a:xfrm>
          <a:prstGeom prst="rect">
            <a:avLst/>
          </a:prstGeom>
          <a:solidFill>
            <a:srgbClr val="7FC4FF"/>
          </a:solidFill>
          <a:ln w="19050">
            <a:solidFill>
              <a:srgbClr val="C00000"/>
            </a:solidFill>
          </a:ln>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88" name="Rectangle 4"/>
          <p:cNvSpPr>
            <a:spLocks noChangeArrowheads="1"/>
          </p:cNvSpPr>
          <p:nvPr/>
        </p:nvSpPr>
        <p:spPr bwMode="auto">
          <a:xfrm>
            <a:off x="4077235" y="2760709"/>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89" name="Rectangle 5"/>
          <p:cNvSpPr>
            <a:spLocks noChangeArrowheads="1"/>
          </p:cNvSpPr>
          <p:nvPr/>
        </p:nvSpPr>
        <p:spPr bwMode="auto">
          <a:xfrm>
            <a:off x="5684536" y="4635752"/>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p>
        </p:txBody>
      </p:sp>
    </p:spTree>
    <p:extLst>
      <p:ext uri="{BB962C8B-B14F-4D97-AF65-F5344CB8AC3E}">
        <p14:creationId xmlns:p14="http://schemas.microsoft.com/office/powerpoint/2010/main" val="142456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7"/>
                                        </p:tgtEl>
                                        <p:attrNameLst>
                                          <p:attrName>style.visibility</p:attrName>
                                        </p:attrNameLst>
                                      </p:cBhvr>
                                      <p:to>
                                        <p:strVal val="visible"/>
                                      </p:to>
                                    </p:set>
                                    <p:animEffect transition="in" filter="wipe(down)">
                                      <p:cBhvr>
                                        <p:cTn id="12"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现代时序系统</a:t>
            </a:r>
            <a:r>
              <a:rPr lang="en-US" altLang="zh-CN" dirty="0"/>
              <a:t>---</a:t>
            </a:r>
            <a:r>
              <a:rPr lang="zh-CN" altLang="en-US" dirty="0"/>
              <a:t>异步控制</a:t>
            </a:r>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solidFill>
                  <a:schemeClr val="accent5"/>
                </a:solidFill>
                <a:latin typeface="微软雅黑"/>
                <a:ea typeface="微软雅黑"/>
              </a:rPr>
              <a:t>结果反馈信息</a:t>
            </a: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7030A0"/>
                </a:solidFill>
                <a:latin typeface="微软雅黑"/>
                <a:ea typeface="微软雅黑"/>
              </a:rPr>
              <a:t>I</a:t>
            </a:r>
            <a:r>
              <a:rPr lang="en-US" altLang="zh-CN" sz="1599" b="1" baseline="-25000" dirty="0">
                <a:solidFill>
                  <a:srgbClr val="7030A0"/>
                </a:solidFill>
                <a:latin typeface="微软雅黑"/>
                <a:ea typeface="微软雅黑"/>
              </a:rPr>
              <a:t>1</a:t>
            </a: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7030A0"/>
                </a:solidFill>
                <a:latin typeface="微软雅黑"/>
                <a:ea typeface="微软雅黑"/>
              </a:rPr>
              <a:t>I</a:t>
            </a:r>
            <a:r>
              <a:rPr lang="en-US" altLang="zh-CN" sz="1599" b="1" baseline="-25000" dirty="0" err="1">
                <a:solidFill>
                  <a:srgbClr val="7030A0"/>
                </a:solidFill>
                <a:latin typeface="微软雅黑"/>
                <a:ea typeface="微软雅黑"/>
              </a:rPr>
              <a:t>m</a:t>
            </a:r>
            <a:endParaRPr lang="en-US" altLang="zh-CN" sz="1599" b="1" baseline="-25000" dirty="0">
              <a:solidFill>
                <a:srgbClr val="7030A0"/>
              </a:solidFill>
              <a:latin typeface="微软雅黑"/>
              <a:ea typeface="微软雅黑"/>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8132510" y="232032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B</a:t>
            </a:r>
            <a:r>
              <a:rPr lang="en-US" altLang="zh-CN" sz="1599" b="1" baseline="-25000" dirty="0">
                <a:solidFill>
                  <a:schemeClr val="accent5"/>
                </a:solidFill>
                <a:latin typeface="微软雅黑"/>
                <a:ea typeface="微软雅黑"/>
              </a:rPr>
              <a:t>1</a:t>
            </a: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B</a:t>
            </a:r>
            <a:r>
              <a:rPr lang="en-US" altLang="zh-CN" sz="1599" b="1" baseline="-25000" dirty="0" err="1">
                <a:solidFill>
                  <a:schemeClr val="accent5"/>
                </a:solidFill>
                <a:latin typeface="微软雅黑"/>
                <a:ea typeface="微软雅黑"/>
              </a:rPr>
              <a:t>j</a:t>
            </a:r>
            <a:endParaRPr lang="en-US" altLang="zh-CN" sz="1599" b="1" baseline="-25000" dirty="0">
              <a:solidFill>
                <a:schemeClr val="accent5"/>
              </a:solidFill>
              <a:latin typeface="微软雅黑"/>
              <a:ea typeface="微软雅黑"/>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126325"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sp>
        <p:nvSpPr>
          <p:cNvPr id="91" name="Text Box 127"/>
          <p:cNvSpPr txBox="1">
            <a:spLocks noChangeArrowheads="1"/>
          </p:cNvSpPr>
          <p:nvPr/>
        </p:nvSpPr>
        <p:spPr bwMode="auto">
          <a:xfrm>
            <a:off x="3075011" y="5954789"/>
            <a:ext cx="6089658" cy="44249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3413" b="1" kern="0" baseline="-25000" dirty="0">
                <a:solidFill>
                  <a:schemeClr val="tx1"/>
                </a:solidFill>
                <a:latin typeface="微软雅黑" panose="020B0503020204020204" pitchFamily="34" charset="-122"/>
                <a:ea typeface="微软雅黑" panose="020B0503020204020204" pitchFamily="34" charset="-122"/>
              </a:rPr>
              <a:t>操作控制信号仅仅与状态寄存器现态有关</a:t>
            </a:r>
            <a:endParaRPr lang="en-US" altLang="zh-CN" sz="3413" b="1" kern="0" baseline="-25000" dirty="0">
              <a:solidFill>
                <a:schemeClr val="tx1"/>
              </a:solidFill>
              <a:latin typeface="微软雅黑" panose="020B0503020204020204" pitchFamily="34" charset="-122"/>
              <a:ea typeface="微软雅黑" panose="020B0503020204020204" pitchFamily="34" charset="-122"/>
            </a:endParaRPr>
          </a:p>
        </p:txBody>
      </p:sp>
      <p:pic>
        <p:nvPicPr>
          <p:cNvPr id="92" name="Picture 250" descr="j0312558">
            <a:extLst>
              <a:ext uri="{FF2B5EF4-FFF2-40B4-BE49-F238E27FC236}">
                <a16:creationId xmlns:a16="http://schemas.microsoft.com/office/drawing/2014/main" id="{EAF7C241-0D96-4294-B22A-EBA58BF2E7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72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dirty="0"/>
              <a:t>单总线结构</a:t>
            </a:r>
            <a:r>
              <a:rPr lang="en-US" altLang="zh-CN" dirty="0"/>
              <a:t>CPU  MIPS </a:t>
            </a:r>
            <a:r>
              <a:rPr lang="zh-CN" altLang="en-US" dirty="0"/>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5181085" y="2660910"/>
            <a:ext cx="602150" cy="725137"/>
            <a:chOff x="9702285" y="2584710"/>
            <a:chExt cx="602150" cy="725137"/>
          </a:xfrm>
        </p:grpSpPr>
        <p:sp>
          <p:nvSpPr>
            <p:cNvPr id="140" name="Rectangle 104"/>
            <p:cNvSpPr>
              <a:spLocks noChangeArrowheads="1"/>
            </p:cNvSpPr>
            <p:nvPr/>
          </p:nvSpPr>
          <p:spPr bwMode="auto">
            <a:xfrm>
              <a:off x="9702285" y="25847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1363334" y="3754769"/>
            <a:ext cx="3263895" cy="2085059"/>
            <a:chOff x="5884534" y="3678569"/>
            <a:chExt cx="3263895" cy="2085059"/>
          </a:xfrm>
        </p:grpSpPr>
        <p:grpSp>
          <p:nvGrpSpPr>
            <p:cNvPr id="158" name="组合 157"/>
            <p:cNvGrpSpPr/>
            <p:nvPr/>
          </p:nvGrpSpPr>
          <p:grpSpPr>
            <a:xfrm>
              <a:off x="5884534" y="3860383"/>
              <a:ext cx="3263895" cy="1903245"/>
              <a:chOff x="5884534" y="3860383"/>
              <a:chExt cx="3263895" cy="1903245"/>
            </a:xfrm>
          </p:grpSpPr>
          <p:sp>
            <p:nvSpPr>
              <p:cNvPr id="138" name="Text Box 36"/>
              <p:cNvSpPr txBox="1">
                <a:spLocks noChangeArrowheads="1"/>
              </p:cNvSpPr>
              <p:nvPr/>
            </p:nvSpPr>
            <p:spPr bwMode="auto">
              <a:xfrm>
                <a:off x="6503847" y="46576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p:grpSpPr>
            <p:grpSp>
              <p:nvGrpSpPr>
                <p:cNvPr id="27" name="组合 26"/>
                <p:cNvGrpSpPr/>
                <p:nvPr/>
              </p:nvGrpSpPr>
              <p:grpSpPr>
                <a:xfrm>
                  <a:off x="6400895" y="3860383"/>
                  <a:ext cx="2747534" cy="1903245"/>
                  <a:chOff x="6608302" y="4136717"/>
                  <a:chExt cx="289778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2" y="4136717"/>
                    <a:ext cx="2860143" cy="1826436"/>
                    <a:chOff x="6608302" y="4136717"/>
                    <a:chExt cx="2860143"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2" y="4987244"/>
                      <a:ext cx="773262"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35" name="直接箭头连接符 134"/>
                <p:cNvCxnSpPr/>
                <p:nvPr/>
              </p:nvCxnSpPr>
              <p:spPr>
                <a:xfrm rot="5400000" flipV="1">
                  <a:off x="5983433" y="50312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5912517" y="51896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928648666"/>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400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wipe(left)">
                                      <p:cBhvr>
                                        <p:cTn id="12" dur="500"/>
                                        <p:tgtEl>
                                          <p:spTgt spid="1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xEl>
                                              <p:pRg st="1" end="1"/>
                                            </p:txEl>
                                          </p:spTgt>
                                        </p:tgtEl>
                                        <p:attrNameLst>
                                          <p:attrName>style.visibility</p:attrName>
                                        </p:attrNameLst>
                                      </p:cBhvr>
                                      <p:to>
                                        <p:strVal val="visible"/>
                                      </p:to>
                                    </p:set>
                                    <p:animEffect transition="in" filter="wipe(left)">
                                      <p:cBhvr>
                                        <p:cTn id="17" dur="500"/>
                                        <p:tgtEl>
                                          <p:spTgt spid="16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1">
                                            <p:txEl>
                                              <p:pRg st="2" end="2"/>
                                            </p:txEl>
                                          </p:spTgt>
                                        </p:tgtEl>
                                        <p:attrNameLst>
                                          <p:attrName>style.visibility</p:attrName>
                                        </p:attrNameLst>
                                      </p:cBhvr>
                                      <p:to>
                                        <p:strVal val="visible"/>
                                      </p:to>
                                    </p:set>
                                    <p:animEffect transition="in" filter="wipe(left)">
                                      <p:cBhvr>
                                        <p:cTn id="22" dur="500"/>
                                        <p:tgtEl>
                                          <p:spTgt spid="16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1">
                                            <p:txEl>
                                              <p:pRg st="3" end="3"/>
                                            </p:txEl>
                                          </p:spTgt>
                                        </p:tgtEl>
                                        <p:attrNameLst>
                                          <p:attrName>style.visibility</p:attrName>
                                        </p:attrNameLst>
                                      </p:cBhvr>
                                      <p:to>
                                        <p:strVal val="visible"/>
                                      </p:to>
                                    </p:set>
                                    <p:animEffect transition="in" filter="wipe(left)">
                                      <p:cBhvr>
                                        <p:cTn id="27" dur="500"/>
                                        <p:tgtEl>
                                          <p:spTgt spid="16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1">
                                            <p:txEl>
                                              <p:pRg st="4" end="4"/>
                                            </p:txEl>
                                          </p:spTgt>
                                        </p:tgtEl>
                                        <p:attrNameLst>
                                          <p:attrName>style.visibility</p:attrName>
                                        </p:attrNameLst>
                                      </p:cBhvr>
                                      <p:to>
                                        <p:strVal val="visible"/>
                                      </p:to>
                                    </p:set>
                                    <p:animEffect transition="in" filter="wipe(left)">
                                      <p:cBhvr>
                                        <p:cTn id="32" dur="500"/>
                                        <p:tgtEl>
                                          <p:spTgt spid="1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p:ext uri="{E180D4A7-C9FB-4DFB-919C-405C955672EB}">
      <p14:showEvtLst xmlns:p14="http://schemas.microsoft.com/office/powerpoint/2010/main">
        <p14:playEvt time="119" objId="20"/>
        <p14:stopEvt time="40683" objId="20"/>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pic>
        <p:nvPicPr>
          <p:cNvPr id="18" name="图片 17"/>
          <p:cNvPicPr>
            <a:picLocks noChangeAspect="1"/>
          </p:cNvPicPr>
          <p:nvPr/>
        </p:nvPicPr>
        <p:blipFill>
          <a:blip r:embed="rId4"/>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5"/>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1"/>
    </p:custDataLst>
    <p:extLst>
      <p:ext uri="{BB962C8B-B14F-4D97-AF65-F5344CB8AC3E}">
        <p14:creationId xmlns:p14="http://schemas.microsoft.com/office/powerpoint/2010/main" val="2101389657"/>
      </p:ext>
    </p:extLst>
  </p:cSld>
  <p:clrMapOvr>
    <a:masterClrMapping/>
  </p:clrMapOvr>
  <mc:AlternateContent xmlns:mc="http://schemas.openxmlformats.org/markup-compatibility/2006" xmlns:p14="http://schemas.microsoft.com/office/powerpoint/2010/main">
    <mc:Choice Requires="p14">
      <p:transition spd="slow" p14:dur="1300" advTm="11809">
        <p:fade/>
      </p:transition>
    </mc:Choice>
    <mc:Fallback xmlns="">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14" objId="7"/>
        <p14:stopEvt time="11578" objId="7"/>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4209437601"/>
                    </a:ext>
                  </a:extLst>
                </a:gridCol>
                <a:gridCol w="2931874">
                  <a:extLst>
                    <a:ext uri="{9D8B030D-6E8A-4147-A177-3AD203B41FA5}">
                      <a16:colId xmlns:a16="http://schemas.microsoft.com/office/drawing/2014/main" val="3305609827"/>
                    </a:ext>
                  </a:extLst>
                </a:gridCol>
                <a:gridCol w="7929118">
                  <a:extLst>
                    <a:ext uri="{9D8B030D-6E8A-4147-A177-3AD203B41FA5}">
                      <a16:colId xmlns:a16="http://schemas.microsoft.com/office/drawing/2014/main" val="330285098"/>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833729760"/>
                  </a:ext>
                </a:extLst>
              </a:tr>
            </a:tbl>
          </a:graphicData>
        </a:graphic>
      </p:graphicFrame>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1"/>
    </p:custDataLst>
    <p:extLst>
      <p:ext uri="{BB962C8B-B14F-4D97-AF65-F5344CB8AC3E}">
        <p14:creationId xmlns:p14="http://schemas.microsoft.com/office/powerpoint/2010/main" val="172965431"/>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424"/>
                                        </p:tgtEl>
                                        <p:attrNameLst>
                                          <p:attrName>style.visibility</p:attrName>
                                        </p:attrNameLst>
                                      </p:cBhvr>
                                      <p:to>
                                        <p:strVal val="visible"/>
                                      </p:to>
                                    </p:set>
                                    <p:animEffect transition="in" filter="wipe(left)">
                                      <p:cBhvr>
                                        <p:cTn id="210" dur="500"/>
                                        <p:tgtEl>
                                          <p:spTgt spid="42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nodeType="clickEffect">
                                  <p:stCondLst>
                                    <p:cond delay="0"/>
                                  </p:stCondLst>
                                  <p:childTnLst>
                                    <p:set>
                                      <p:cBhvr>
                                        <p:cTn id="214" dur="1" fill="hold">
                                          <p:stCondLst>
                                            <p:cond delay="0"/>
                                          </p:stCondLst>
                                        </p:cTn>
                                        <p:tgtEl>
                                          <p:spTgt spid="63"/>
                                        </p:tgtEl>
                                        <p:attrNameLst>
                                          <p:attrName>style.visibility</p:attrName>
                                        </p:attrNameLst>
                                      </p:cBhvr>
                                      <p:to>
                                        <p:strVal val="visible"/>
                                      </p:to>
                                    </p:set>
                                    <p:animEffect transition="in" filter="wipe(down)">
                                      <p:cBhvr>
                                        <p:cTn id="215" dur="500"/>
                                        <p:tgtEl>
                                          <p:spTgt spid="63"/>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nodeType="click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wipe(left)">
                                      <p:cBhvr>
                                        <p:cTn id="220" dur="500"/>
                                        <p:tgtEl>
                                          <p:spTgt spid="57"/>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413"/>
                                        </p:tgtEl>
                                        <p:attrNameLst>
                                          <p:attrName>style.visibility</p:attrName>
                                        </p:attrNameLst>
                                      </p:cBhvr>
                                      <p:to>
                                        <p:strVal val="visible"/>
                                      </p:to>
                                    </p:set>
                                    <p:animEffect transition="in" filter="wipe(left)">
                                      <p:cBhvr>
                                        <p:cTn id="225" dur="500"/>
                                        <p:tgtEl>
                                          <p:spTgt spid="413"/>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411"/>
                                        </p:tgtEl>
                                        <p:attrNameLst>
                                          <p:attrName>style.visibility</p:attrName>
                                        </p:attrNameLst>
                                      </p:cBhvr>
                                      <p:to>
                                        <p:strVal val="visible"/>
                                      </p:to>
                                    </p:set>
                                    <p:animEffect transition="in" filter="wipe(left)">
                                      <p:cBhvr>
                                        <p:cTn id="230" dur="500"/>
                                        <p:tgtEl>
                                          <p:spTgt spid="411"/>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2" fill="hold" nodeType="clickEffect">
                                  <p:stCondLst>
                                    <p:cond delay="0"/>
                                  </p:stCondLst>
                                  <p:childTnLst>
                                    <p:set>
                                      <p:cBhvr>
                                        <p:cTn id="234" dur="1" fill="hold">
                                          <p:stCondLst>
                                            <p:cond delay="0"/>
                                          </p:stCondLst>
                                        </p:cTn>
                                        <p:tgtEl>
                                          <p:spTgt spid="60"/>
                                        </p:tgtEl>
                                        <p:attrNameLst>
                                          <p:attrName>style.visibility</p:attrName>
                                        </p:attrNameLst>
                                      </p:cBhvr>
                                      <p:to>
                                        <p:strVal val="visible"/>
                                      </p:to>
                                    </p:set>
                                    <p:animEffect transition="in" filter="wipe(right)">
                                      <p:cBhvr>
                                        <p:cTn id="235" dur="500"/>
                                        <p:tgtEl>
                                          <p:spTgt spid="60"/>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nodeType="clickEffect">
                                  <p:stCondLst>
                                    <p:cond delay="0"/>
                                  </p:stCondLst>
                                  <p:childTnLst>
                                    <p:set>
                                      <p:cBhvr>
                                        <p:cTn id="239" dur="1" fill="hold">
                                          <p:stCondLst>
                                            <p:cond delay="0"/>
                                          </p:stCondLst>
                                        </p:cTn>
                                        <p:tgtEl>
                                          <p:spTgt spid="250"/>
                                        </p:tgtEl>
                                        <p:attrNameLst>
                                          <p:attrName>style.visibility</p:attrName>
                                        </p:attrNameLst>
                                      </p:cBhvr>
                                      <p:to>
                                        <p:strVal val="visible"/>
                                      </p:to>
                                    </p:set>
                                    <p:animEffect transition="in" filter="wipe(down)">
                                      <p:cBhvr>
                                        <p:cTn id="240" dur="500"/>
                                        <p:tgtEl>
                                          <p:spTgt spid="250"/>
                                        </p:tgtEl>
                                      </p:cBhvr>
                                    </p:animEffect>
                                  </p:childTnLst>
                                </p:cTn>
                              </p:par>
                            </p:childTnLst>
                          </p:cTn>
                        </p:par>
                        <p:par>
                          <p:cTn id="241" fill="hold">
                            <p:stCondLst>
                              <p:cond delay="500"/>
                            </p:stCondLst>
                            <p:childTnLst>
                              <p:par>
                                <p:cTn id="242" presetID="35" presetClass="emph" presetSubtype="0" repeatCount="3000" fill="hold" nodeType="afterEffect">
                                  <p:stCondLst>
                                    <p:cond delay="0"/>
                                  </p:stCondLst>
                                  <p:childTnLst>
                                    <p:anim calcmode="discrete" valueType="str">
                                      <p:cBhvr>
                                        <p:cTn id="243"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4" fill="hold">
                            <p:stCondLst>
                              <p:cond delay="3500"/>
                            </p:stCondLst>
                            <p:childTnLst>
                              <p:par>
                                <p:cTn id="245" presetID="22" presetClass="entr" presetSubtype="8" fill="hold" grpId="0" nodeType="afterEffect">
                                  <p:stCondLst>
                                    <p:cond delay="0"/>
                                  </p:stCondLst>
                                  <p:childTnLst>
                                    <p:set>
                                      <p:cBhvr>
                                        <p:cTn id="246" dur="1" fill="hold">
                                          <p:stCondLst>
                                            <p:cond delay="0"/>
                                          </p:stCondLst>
                                        </p:cTn>
                                        <p:tgtEl>
                                          <p:spTgt spid="410"/>
                                        </p:tgtEl>
                                        <p:attrNameLst>
                                          <p:attrName>style.visibility</p:attrName>
                                        </p:attrNameLst>
                                      </p:cBhvr>
                                      <p:to>
                                        <p:strVal val="visible"/>
                                      </p:to>
                                    </p:set>
                                    <p:animEffect transition="in" filter="wipe(left)">
                                      <p:cBhvr>
                                        <p:cTn id="24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p:ext uri="{E180D4A7-C9FB-4DFB-919C-405C955672EB}">
      <p14:showEvtLst xmlns:p14="http://schemas.microsoft.com/office/powerpoint/2010/main">
        <p14:playEvt time="167" objId="255"/>
        <p14:stopEvt time="302440" objId="255"/>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4095680524"/>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3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5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6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9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2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5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4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4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7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40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45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75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80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p:ext uri="{E180D4A7-C9FB-4DFB-919C-405C955672EB}">
      <p14:showEvtLst xmlns:p14="http://schemas.microsoft.com/office/powerpoint/2010/main">
        <p14:playEvt time="244" objId="21"/>
        <p14:stopEvt time="261206" objId="21"/>
      </p14:showEvtLst>
    </p:ext>
  </p:extLs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03" indent="-325103" defTabSz="866943" fontAlgn="base">
              <a:lnSpc>
                <a:spcPct val="14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1963" lvl="1" indent="-325103" defTabSz="866943" fontAlgn="base">
              <a:lnSpc>
                <a:spcPct val="140000"/>
              </a:lnSpc>
              <a:spcBef>
                <a:spcPts val="569"/>
              </a:spcBef>
              <a:spcAft>
                <a:spcPts val="569"/>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a:grpSpLocks/>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headEnd/>
              <a:tailEnd/>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a:grpSpLocks/>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headEnd/>
              <a:tailEnd/>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a:grpSpLocks/>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headEnd/>
              <a:tailEnd/>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headEnd/>
            <a:tailE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a:grpSpLocks/>
          </p:cNvGrpSpPr>
          <p:nvPr/>
        </p:nvGrpSpPr>
        <p:grpSpPr bwMode="auto">
          <a:xfrm>
            <a:off x="6214206" y="1246144"/>
            <a:ext cx="1542326" cy="4680369"/>
            <a:chOff x="378" y="1089"/>
            <a:chExt cx="989" cy="2431"/>
          </a:xfrm>
        </p:grpSpPr>
        <p:grpSp>
          <p:nvGrpSpPr>
            <p:cNvPr id="42" name="Group 19"/>
            <p:cNvGrpSpPr>
              <a:grpSpLocks/>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headEnd/>
                <a:tailEnd/>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headEnd/>
                <a:tailEnd/>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headEnd/>
              <a:tailEnd/>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extLst>
      <p:ext uri="{BB962C8B-B14F-4D97-AF65-F5344CB8AC3E}">
        <p14:creationId xmlns:p14="http://schemas.microsoft.com/office/powerpoint/2010/main" val="41137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4">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514868292"/>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p:ext uri="{E180D4A7-C9FB-4DFB-919C-405C955672EB}">
      <p14:showEvtLst xmlns:p14="http://schemas.microsoft.com/office/powerpoint/2010/main">
        <p14:playEvt time="122" objId="303"/>
        <p14:stopEvt time="98913" objId="303"/>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a:solidFill>
                            <a:srgbClr val="FF0000"/>
                          </a:solidFill>
                          <a:latin typeface="微软雅黑" panose="020B0503020204020204" pitchFamily="34" charset="-122"/>
                          <a:ea typeface="微软雅黑" panose="020B0503020204020204" pitchFamily="34" charset="-122"/>
                          <a:cs typeface="+mn-cs"/>
                        </a:rPr>
                        <a:t>，</a:t>
                      </a:r>
                      <a:r>
                        <a:rPr lang="en-US" altLang="zh-CN" sz="1600" b="1" kern="1200">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a:solidFill>
                            <a:srgbClr val="FF0000"/>
                          </a:solidFill>
                          <a:latin typeface="微软雅黑" panose="020B0503020204020204" pitchFamily="34" charset="-122"/>
                          <a:ea typeface="微软雅黑" panose="020B0503020204020204" pitchFamily="34" charset="-122"/>
                          <a:cs typeface="+mn-cs"/>
                        </a:rPr>
                        <a:t>in</a:t>
                      </a:r>
                      <a:r>
                        <a:rPr lang="en-US" altLang="zh-CN" sz="1600" b="1" kern="1200">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2608275029"/>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p:ext uri="{E180D4A7-C9FB-4DFB-919C-405C955672EB}">
      <p14:showEvtLst xmlns:p14="http://schemas.microsoft.com/office/powerpoint/2010/main">
        <p14:playEvt time="121" objId="325"/>
        <p14:stopEvt time="256311" objId="325"/>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1700648880"/>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E180D4A7-C9FB-4DFB-919C-405C955672EB}">
      <p14:showEvtLst xmlns:p14="http://schemas.microsoft.com/office/powerpoint/2010/main">
        <p14:playEvt time="117" objId="277"/>
        <p14:stopEvt time="98242" objId="277"/>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 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83539"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2108142246"/>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E180D4A7-C9FB-4DFB-919C-405C955672EB}">
      <p14:showEvtLst xmlns:p14="http://schemas.microsoft.com/office/powerpoint/2010/main">
        <p14:playEvt time="118" objId="556"/>
        <p14:stopEvt time="121452" objId="556"/>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(PSW.equal) Z</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custDataLst>
      <p:tags r:id="rId1"/>
    </p:custDataLst>
    <p:extLst>
      <p:ext uri="{BB962C8B-B14F-4D97-AF65-F5344CB8AC3E}">
        <p14:creationId xmlns:p14="http://schemas.microsoft.com/office/powerpoint/2010/main" val="2010517724"/>
      </p:ext>
    </p:extLst>
  </p:cSld>
  <p:clrMapOvr>
    <a:masterClrMapping/>
  </p:clrMapOvr>
  <p:transition spd="slow" advClick="0" advTm="1578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up)">
                                      <p:cBhvr>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wipe(up)">
                                      <p:cBhvr>
                                        <p:cTn id="12" dur="5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wipe(left)">
                                      <p:cBhvr>
                                        <p:cTn id="17" dur="500"/>
                                        <p:tgtEl>
                                          <p:spTgt spid="18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6"/>
                                        </p:tgtEl>
                                        <p:attrNameLst>
                                          <p:attrName>style.visibility</p:attrName>
                                        </p:attrNameLst>
                                      </p:cBhvr>
                                      <p:to>
                                        <p:strVal val="visible"/>
                                      </p:to>
                                    </p:set>
                                    <p:animEffect transition="in" filter="wipe(down)">
                                      <p:cBhvr>
                                        <p:cTn id="26" dur="500"/>
                                        <p:tgtEl>
                                          <p:spTgt spid="206"/>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500"/>
                                        <p:tgtEl>
                                          <p:spTgt spid="79"/>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ipe(down)">
                                      <p:cBhvr>
                                        <p:cTn id="34" dur="500"/>
                                        <p:tgtEl>
                                          <p:spTgt spid="8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righ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8"/>
                                        </p:tgtEl>
                                        <p:attrNameLst>
                                          <p:attrName>style.visibility</p:attrName>
                                        </p:attrNameLst>
                                      </p:cBhvr>
                                      <p:to>
                                        <p:strVal val="visible"/>
                                      </p:to>
                                    </p:set>
                                    <p:animEffect transition="in" filter="wipe(down)">
                                      <p:cBhvr>
                                        <p:cTn id="43" dur="500"/>
                                        <p:tgtEl>
                                          <p:spTgt spid="20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wipe(up)">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89"/>
                                        </p:tgtEl>
                                        <p:attrNameLst>
                                          <p:attrName>style.visibility</p:attrName>
                                        </p:attrNameLst>
                                      </p:cBhvr>
                                      <p:to>
                                        <p:strVal val="visible"/>
                                      </p:to>
                                    </p:set>
                                    <p:animEffect transition="in" filter="wipe(up)">
                                      <p:cBhvr>
                                        <p:cTn id="53" dur="500"/>
                                        <p:tgtEl>
                                          <p:spTgt spid="18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wipe(up)">
                                      <p:cBhvr>
                                        <p:cTn id="58" dur="500"/>
                                        <p:tgtEl>
                                          <p:spTgt spid="17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09"/>
                                        </p:tgtEl>
                                        <p:attrNameLst>
                                          <p:attrName>style.visibility</p:attrName>
                                        </p:attrNameLst>
                                      </p:cBhvr>
                                      <p:to>
                                        <p:strVal val="visible"/>
                                      </p:to>
                                    </p:set>
                                    <p:animEffect transition="in" filter="wipe(down)">
                                      <p:cBhvr>
                                        <p:cTn id="63"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77" grpId="0"/>
      <p:bldP spid="189" grpId="0"/>
      <p:bldP spid="190" grpId="0"/>
      <p:bldP spid="209" grpId="0"/>
      <p:bldP spid="7" grpId="0" animBg="1"/>
    </p:bldLst>
  </p:timing>
  <p:extLst>
    <p:ext uri="{E180D4A7-C9FB-4DFB-919C-405C955672EB}">
      <p14:showEvtLst xmlns:p14="http://schemas.microsoft.com/office/powerpoint/2010/main">
        <p14:playEvt time="119" objId="103"/>
        <p14:stopEvt time="156523" objId="103"/>
      </p14:showEvtLst>
    </p:ext>
  </p:extLst>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extLst>
              <p:ext uri="{D42A27DB-BD31-4B8C-83A1-F6EECF244321}">
                <p14:modId xmlns:p14="http://schemas.microsoft.com/office/powerpoint/2010/main" val="2867039415"/>
              </p:ext>
            </p:extLst>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926789822"/>
                    </a:ext>
                  </a:extLst>
                </a:gridCol>
                <a:gridCol w="2277689">
                  <a:extLst>
                    <a:ext uri="{9D8B030D-6E8A-4147-A177-3AD203B41FA5}">
                      <a16:colId xmlns:a16="http://schemas.microsoft.com/office/drawing/2014/main" val="2131788017"/>
                    </a:ext>
                  </a:extLst>
                </a:gridCol>
                <a:gridCol w="2612934">
                  <a:extLst>
                    <a:ext uri="{9D8B030D-6E8A-4147-A177-3AD203B41FA5}">
                      <a16:colId xmlns:a16="http://schemas.microsoft.com/office/drawing/2014/main" val="4051872776"/>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34719248"/>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3885140142"/>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627435250"/>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2458428814"/>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2892092528"/>
                  </a:ext>
                </a:extLst>
              </a:tr>
            </a:tbl>
          </a:graphicData>
        </a:graphic>
      </p:graphicFrame>
      <p:sp>
        <p:nvSpPr>
          <p:cNvPr id="6" name="内容占位符 2"/>
          <p:cNvSpPr txBox="1">
            <a:spLocks/>
          </p:cNvSpPr>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extLst>
      <p:ext uri="{BB962C8B-B14F-4D97-AF65-F5344CB8AC3E}">
        <p14:creationId xmlns:p14="http://schemas.microsoft.com/office/powerpoint/2010/main" val="340335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10450330" y="4012032"/>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8626376" y="4936154"/>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8920521" y="5882360"/>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1121360C-8504-4FBA-AE81-133AAFFA29F0}"/>
                </a:ext>
              </a:extLst>
            </p:cNvPr>
            <p:cNvGrpSpPr/>
            <p:nvPr/>
          </p:nvGrpSpPr>
          <p:grpSpPr>
            <a:xfrm flipH="1">
              <a:off x="6912813" y="4208882"/>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6914946" y="4970861"/>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62113FCD-7A34-4CCF-9180-B5C67F435D99}"/>
              </a:ext>
            </a:extLst>
          </p:cNvPr>
          <p:cNvPicPr>
            <a:picLocks noChangeAspect="1"/>
          </p:cNvPicPr>
          <p:nvPr/>
        </p:nvPicPr>
        <p:blipFill>
          <a:blip r:embed="rId2"/>
          <a:stretch>
            <a:fillRect/>
          </a:stretch>
        </p:blipFill>
        <p:spPr>
          <a:xfrm>
            <a:off x="202665" y="4412973"/>
            <a:ext cx="5123190" cy="2075939"/>
          </a:xfrm>
          <a:prstGeom prst="rect">
            <a:avLst/>
          </a:prstGeom>
        </p:spPr>
      </p:pic>
      <p:sp>
        <p:nvSpPr>
          <p:cNvPr id="150" name="矩形 149">
            <a:extLst>
              <a:ext uri="{FF2B5EF4-FFF2-40B4-BE49-F238E27FC236}">
                <a16:creationId xmlns:a16="http://schemas.microsoft.com/office/drawing/2014/main" id="{823721AC-A46E-4D8F-B434-AAA45DD7EC50}"/>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Mem(PC++)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8368761" y="2729387"/>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8903705" y="3472862"/>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1BC4AFD-ECD8-437F-B756-AC997A704B1B}"/>
                  </a:ext>
                </a:extLst>
              </p:cNvPr>
              <p:cNvCxnSpPr>
                <a:cxnSpLocks/>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a:extLst>
                <a:ext uri="{FF2B5EF4-FFF2-40B4-BE49-F238E27FC236}">
                  <a16:creationId xmlns:a16="http://schemas.microsoft.com/office/drawing/2014/main" id="{159DDD52-3097-4F50-8B3B-DC12B15186A7}"/>
                </a:ext>
              </a:extLst>
            </p:cNvPr>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a:extLst>
                <a:ext uri="{FF2B5EF4-FFF2-40B4-BE49-F238E27FC236}">
                  <a16:creationId xmlns:a16="http://schemas.microsoft.com/office/drawing/2014/main" id="{61E57429-D09F-45AB-A6BF-975851883249}"/>
                </a:ext>
              </a:extLst>
            </p:cNvPr>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a:extLst>
              <a:ext uri="{FF2B5EF4-FFF2-40B4-BE49-F238E27FC236}">
                <a16:creationId xmlns:a16="http://schemas.microsoft.com/office/drawing/2014/main" id="{45CFFF9C-7495-480D-ADA8-24DAB30E6801}"/>
              </a:ext>
            </a:extLst>
          </p:cNvPr>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a:extLst>
              <a:ext uri="{FF2B5EF4-FFF2-40B4-BE49-F238E27FC236}">
                <a16:creationId xmlns:a16="http://schemas.microsoft.com/office/drawing/2014/main" id="{4A0FF9C7-D9EE-4AE8-9AD0-4893D383002E}"/>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a:extLst>
              <a:ext uri="{FF2B5EF4-FFF2-40B4-BE49-F238E27FC236}">
                <a16:creationId xmlns:a16="http://schemas.microsoft.com/office/drawing/2014/main" id="{2A1EDC56-B274-4955-9465-69B8D6410F22}"/>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a:extLst>
              <a:ext uri="{FF2B5EF4-FFF2-40B4-BE49-F238E27FC236}">
                <a16:creationId xmlns:a16="http://schemas.microsoft.com/office/drawing/2014/main" id="{F318D43F-07CB-4513-89E7-C605545F765F}"/>
              </a:ext>
            </a:extLst>
          </p:cNvPr>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a:extLst>
              <a:ext uri="{FF2B5EF4-FFF2-40B4-BE49-F238E27FC236}">
                <a16:creationId xmlns:a16="http://schemas.microsoft.com/office/drawing/2014/main" id="{8657A2F8-3E5F-49B4-845C-EAC04C28846E}"/>
              </a:ext>
            </a:extLst>
          </p:cNvPr>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extLst>
      <p:ext uri="{BB962C8B-B14F-4D97-AF65-F5344CB8AC3E}">
        <p14:creationId xmlns:p14="http://schemas.microsoft.com/office/powerpoint/2010/main" val="96318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2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3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1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1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3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5851052" y="4991084"/>
            <a:ext cx="1137204"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88255" y="4990954"/>
            <a:ext cx="0" cy="307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8978363" y="3497715"/>
            <a:ext cx="0" cy="468827"/>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836528" y="3966543"/>
            <a:ext cx="131988" cy="0"/>
          </a:xfrm>
          <a:prstGeom prst="line">
            <a:avLst/>
          </a:prstGeom>
          <a:noFill/>
          <a:ln w="57150" cap="sq">
            <a:solidFill>
              <a:srgbClr val="00B05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a:off x="8830178" y="3973890"/>
            <a:ext cx="0" cy="331763"/>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36133"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a:extLst>
              <a:ext uri="{FF2B5EF4-FFF2-40B4-BE49-F238E27FC236}">
                <a16:creationId xmlns:a16="http://schemas.microsoft.com/office/drawing/2014/main" id="{A60FDF8A-E50D-4557-BF08-5E821C6A4E25}"/>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50438293"/>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3505498251"/>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7" name="表格 146">
            <a:extLst>
              <a:ext uri="{FF2B5EF4-FFF2-40B4-BE49-F238E27FC236}">
                <a16:creationId xmlns:a16="http://schemas.microsoft.com/office/drawing/2014/main" id="{39701747-C699-4D7E-B828-33490F4B7FB0}"/>
              </a:ext>
            </a:extLst>
          </p:cNvPr>
          <p:cNvGraphicFramePr>
            <a:graphicFrameLocks noGrp="1"/>
          </p:cNvGraphicFramePr>
          <p:nvPr>
            <p:extLst>
              <p:ext uri="{D42A27DB-BD31-4B8C-83A1-F6EECF244321}">
                <p14:modId xmlns:p14="http://schemas.microsoft.com/office/powerpoint/2010/main" val="1547408317"/>
              </p:ext>
            </p:extLst>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926789822"/>
                    </a:ext>
                  </a:extLst>
                </a:gridCol>
                <a:gridCol w="1993900">
                  <a:extLst>
                    <a:ext uri="{9D8B030D-6E8A-4147-A177-3AD203B41FA5}">
                      <a16:colId xmlns:a16="http://schemas.microsoft.com/office/drawing/2014/main" val="2131788017"/>
                    </a:ext>
                  </a:extLst>
                </a:gridCol>
                <a:gridCol w="1977102">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140047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2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2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a:extLst>
                <a:ext uri="{FF2B5EF4-FFF2-40B4-BE49-F238E27FC236}">
                  <a16:creationId xmlns:a16="http://schemas.microsoft.com/office/drawing/2014/main" id="{2435FD2C-A24C-4689-98C7-2CB961669630}"/>
                </a:ext>
              </a:extLst>
            </p:cNvPr>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endParaRPr lang="en-US" altLang="zh-CN" sz="3792"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a:extLst>
                <a:ext uri="{FF2B5EF4-FFF2-40B4-BE49-F238E27FC236}">
                  <a16:creationId xmlns:a16="http://schemas.microsoft.com/office/drawing/2014/main" id="{BB5FEE0D-5231-48AA-BEBD-9E800DA44D23}"/>
                </a:ext>
              </a:extLst>
            </p:cNvPr>
            <p:cNvCxnSpPr>
              <a:cxnSpLocks/>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a:extLst>
                <a:ext uri="{FF2B5EF4-FFF2-40B4-BE49-F238E27FC236}">
                  <a16:creationId xmlns:a16="http://schemas.microsoft.com/office/drawing/2014/main" id="{A9BA8DB9-35BD-4CC6-B807-555E0938CAC0}"/>
                </a:ext>
              </a:extLst>
            </p:cNvPr>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a:extLst>
                <a:ext uri="{FF2B5EF4-FFF2-40B4-BE49-F238E27FC236}">
                  <a16:creationId xmlns:a16="http://schemas.microsoft.com/office/drawing/2014/main" id="{FBDED215-5DF2-4B03-9F22-CE09C67B9508}"/>
                </a:ext>
              </a:extLst>
            </p:cNvPr>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a:extLst>
                <a:ext uri="{FF2B5EF4-FFF2-40B4-BE49-F238E27FC236}">
                  <a16:creationId xmlns:a16="http://schemas.microsoft.com/office/drawing/2014/main" id="{E483DF0C-7E5A-4866-ADBC-2CF3B8AC0B09}"/>
                </a:ext>
              </a:extLst>
            </p:cNvPr>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a:extLst>
                <a:ext uri="{FF2B5EF4-FFF2-40B4-BE49-F238E27FC236}">
                  <a16:creationId xmlns:a16="http://schemas.microsoft.com/office/drawing/2014/main" id="{A77185CA-A56B-43E0-865F-EDF970EC8C0D}"/>
                </a:ext>
              </a:extLst>
            </p:cNvPr>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a:extLst>
                <a:ext uri="{FF2B5EF4-FFF2-40B4-BE49-F238E27FC236}">
                  <a16:creationId xmlns:a16="http://schemas.microsoft.com/office/drawing/2014/main" id="{748A95D7-C3F0-4222-A234-3F91D7E261F6}"/>
                </a:ext>
              </a:extLst>
            </p:cNvPr>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a:extLst>
                <a:ext uri="{FF2B5EF4-FFF2-40B4-BE49-F238E27FC236}">
                  <a16:creationId xmlns:a16="http://schemas.microsoft.com/office/drawing/2014/main" id="{8EF40DA4-3401-4B97-8F12-8A1C8E73199E}"/>
                </a:ext>
              </a:extLst>
            </p:cNvPr>
            <p:cNvGrpSpPr/>
            <p:nvPr/>
          </p:nvGrpSpPr>
          <p:grpSpPr>
            <a:xfrm>
              <a:off x="7493413" y="4880661"/>
              <a:ext cx="882315" cy="329784"/>
              <a:chOff x="11122587" y="4959142"/>
              <a:chExt cx="1265333" cy="472945"/>
            </a:xfrm>
          </p:grpSpPr>
          <p:sp>
            <p:nvSpPr>
              <p:cNvPr id="13" name="任意多边形: 形状 296">
                <a:extLst>
                  <a:ext uri="{FF2B5EF4-FFF2-40B4-BE49-F238E27FC236}">
                    <a16:creationId xmlns:a16="http://schemas.microsoft.com/office/drawing/2014/main" id="{8EFE083F-C92A-4B83-B481-8E494E18FC8C}"/>
                  </a:ext>
                </a:extLst>
              </p:cNvPr>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solidFill>
                    <a:schemeClr val="tx1"/>
                  </a:solidFill>
                  <a:latin typeface="Segoe UI Black" panose="020B0A02040204020203" pitchFamily="34" charset="0"/>
                  <a:cs typeface="Segoe UI Black" panose="020B0A02040204020203" pitchFamily="34" charset="0"/>
                </a:endParaRPr>
              </a:p>
            </p:txBody>
          </p:sp>
          <p:sp>
            <p:nvSpPr>
              <p:cNvPr id="14" name="矩形 13">
                <a:extLst>
                  <a:ext uri="{FF2B5EF4-FFF2-40B4-BE49-F238E27FC236}">
                    <a16:creationId xmlns:a16="http://schemas.microsoft.com/office/drawing/2014/main" id="{B32A8BF2-3B69-4777-A8E3-8883A886D7E5}"/>
                  </a:ext>
                </a:extLst>
              </p:cNvPr>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a:extLst>
                <a:ext uri="{FF2B5EF4-FFF2-40B4-BE49-F238E27FC236}">
                  <a16:creationId xmlns:a16="http://schemas.microsoft.com/office/drawing/2014/main" id="{023BFDC2-F3E5-4C1D-BD06-B8220793CED1}"/>
                </a:ext>
              </a:extLst>
            </p:cNvPr>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a:extLst>
                <a:ext uri="{FF2B5EF4-FFF2-40B4-BE49-F238E27FC236}">
                  <a16:creationId xmlns:a16="http://schemas.microsoft.com/office/drawing/2014/main" id="{4F2626E9-2B6F-4939-9F8F-2022908347DE}"/>
                </a:ext>
              </a:extLst>
            </p:cNvPr>
            <p:cNvCxnSpPr>
              <a:cxnSpLocks/>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4D56AA4-8FAA-403D-9CA0-289CABF8F947}"/>
                </a:ext>
              </a:extLst>
            </p:cNvPr>
            <p:cNvCxnSpPr>
              <a:cxnSpLocks/>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F352247-C851-42F2-9B24-4D06CAF8253D}"/>
                </a:ext>
              </a:extLst>
            </p:cNvPr>
            <p:cNvCxnSpPr>
              <a:cxnSpLocks/>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28AA071-DE69-4EED-95CE-42AA0BA0472A}"/>
                </a:ext>
              </a:extLst>
            </p:cNvPr>
            <p:cNvCxnSpPr>
              <a:cxnSpLocks/>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90A5C6-C6D9-48AB-8CEF-178F4C52B9E8}"/>
                </a:ext>
              </a:extLst>
            </p:cNvPr>
            <p:cNvCxnSpPr>
              <a:cxnSpLocks/>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581D3ED8-4085-4B5F-B975-C5145A84FB8C}"/>
                </a:ext>
              </a:extLst>
            </p:cNvPr>
            <p:cNvCxnSpPr>
              <a:cxnSpLocks/>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FD2777E-F5D9-481E-82E3-BF92F7A50D7C}"/>
                </a:ext>
              </a:extLst>
            </p:cNvPr>
            <p:cNvCxnSpPr>
              <a:cxnSpLocks/>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41BC4AFD-ECD8-437F-B756-AC997A704B1B}"/>
                </a:ext>
              </a:extLst>
            </p:cNvPr>
            <p:cNvCxnSpPr>
              <a:cxnSpLocks/>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B72DDD9-A203-49C5-97AB-D3B986328D86}"/>
                </a:ext>
              </a:extLst>
            </p:cNvPr>
            <p:cNvCxnSpPr>
              <a:cxnSpLocks/>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53AD8C2-7511-421A-8A0B-C524ACBCBAEB}"/>
                </a:ext>
              </a:extLst>
            </p:cNvPr>
            <p:cNvCxnSpPr>
              <a:cxnSpLocks/>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7AEC581-8686-4F36-8E99-13BE9ADB41CB}"/>
                </a:ext>
              </a:extLst>
            </p:cNvPr>
            <p:cNvCxnSpPr>
              <a:cxnSpLocks/>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13F3FFF8-75CA-49C5-81D7-5C211493CCF5}"/>
                </a:ext>
              </a:extLst>
            </p:cNvPr>
            <p:cNvCxnSpPr>
              <a:cxnSpLocks/>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924B7A3-8046-40C3-BD78-6DC6FFEDDBFB}"/>
                </a:ext>
              </a:extLst>
            </p:cNvPr>
            <p:cNvCxnSpPr>
              <a:cxnSpLocks/>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8076A71-6A57-4738-B45E-DAD59017303B}"/>
                </a:ext>
              </a:extLst>
            </p:cNvPr>
            <p:cNvCxnSpPr>
              <a:cxnSpLocks/>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F040E78-B3F3-44B5-B8B7-B59F15D61EA7}"/>
                </a:ext>
              </a:extLst>
            </p:cNvPr>
            <p:cNvCxnSpPr>
              <a:cxnSpLocks/>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C3A56A9-B7DE-4B7B-8CA4-1FEA9DE89079}"/>
                </a:ext>
              </a:extLst>
            </p:cNvPr>
            <p:cNvCxnSpPr>
              <a:cxnSpLocks/>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8877315-DC6F-422D-8BBC-82EDA2BEBB96}"/>
                </a:ext>
              </a:extLst>
            </p:cNvPr>
            <p:cNvCxnSpPr>
              <a:cxnSpLocks/>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DA82F766-9B00-4F33-A977-EFBB59532A3D}"/>
                </a:ext>
              </a:extLst>
            </p:cNvPr>
            <p:cNvCxnSpPr>
              <a:cxnSpLocks/>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850D115-6935-4BC5-A177-5843D7EF9312}"/>
                </a:ext>
              </a:extLst>
            </p:cNvPr>
            <p:cNvCxnSpPr>
              <a:cxnSpLocks/>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9EFB39B-95A7-47FA-8D6F-6B5E50F1E1D6}"/>
                </a:ext>
              </a:extLst>
            </p:cNvPr>
            <p:cNvCxnSpPr>
              <a:cxnSpLocks/>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6B49705-2513-4637-8055-13548AAF92D2}"/>
                </a:ext>
              </a:extLst>
            </p:cNvPr>
            <p:cNvCxnSpPr>
              <a:cxnSpLocks/>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B5E29BED-12D5-4182-81D8-E21D0FC7AB2A}"/>
                </a:ext>
              </a:extLst>
            </p:cNvPr>
            <p:cNvCxnSpPr>
              <a:cxnSpLocks/>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94F95E2-D602-49F5-A458-CBD37FFB9BC1}"/>
                </a:ext>
              </a:extLst>
            </p:cNvPr>
            <p:cNvCxnSpPr>
              <a:cxnSpLocks/>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511EB20-F315-4C42-A912-B1DDDA87CCE1}"/>
                </a:ext>
              </a:extLst>
            </p:cNvPr>
            <p:cNvCxnSpPr>
              <a:cxnSpLocks/>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23707F6-144E-41DA-9376-5FF657FD1F29}"/>
                </a:ext>
              </a:extLst>
            </p:cNvPr>
            <p:cNvCxnSpPr>
              <a:cxnSpLocks/>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B5FAEDC8-F28B-40AB-9FBD-962EF4E81DC1}"/>
                </a:ext>
              </a:extLst>
            </p:cNvPr>
            <p:cNvGrpSpPr/>
            <p:nvPr/>
          </p:nvGrpSpPr>
          <p:grpSpPr>
            <a:xfrm>
              <a:off x="7235798" y="2673894"/>
              <a:ext cx="265218" cy="395723"/>
              <a:chOff x="1414125" y="2760689"/>
              <a:chExt cx="265218" cy="395723"/>
            </a:xfrm>
          </p:grpSpPr>
          <p:grpSp>
            <p:nvGrpSpPr>
              <p:cNvPr id="43" name="组合 42">
                <a:extLst>
                  <a:ext uri="{FF2B5EF4-FFF2-40B4-BE49-F238E27FC236}">
                    <a16:creationId xmlns:a16="http://schemas.microsoft.com/office/drawing/2014/main" id="{8891199F-9BEF-46E5-8FEF-34ECCE37FB71}"/>
                  </a:ext>
                </a:extLst>
              </p:cNvPr>
              <p:cNvGrpSpPr/>
              <p:nvPr/>
            </p:nvGrpSpPr>
            <p:grpSpPr>
              <a:xfrm rot="16200000">
                <a:off x="1406041" y="2883111"/>
                <a:ext cx="395723" cy="150880"/>
                <a:chOff x="1130446" y="3985261"/>
                <a:chExt cx="395723" cy="150880"/>
              </a:xfrm>
            </p:grpSpPr>
            <p:cxnSp>
              <p:nvCxnSpPr>
                <p:cNvPr id="45" name="直接连接符 44">
                  <a:extLst>
                    <a:ext uri="{FF2B5EF4-FFF2-40B4-BE49-F238E27FC236}">
                      <a16:creationId xmlns:a16="http://schemas.microsoft.com/office/drawing/2014/main" id="{A00E47B1-A462-4E59-A553-0D5A69E70037}"/>
                    </a:ext>
                  </a:extLst>
                </p:cNvPr>
                <p:cNvCxnSpPr>
                  <a:cxnSpLocks/>
                </p:cNvCxnSpPr>
                <p:nvPr/>
              </p:nvCxnSpPr>
              <p:spPr>
                <a:xfrm rot="5400000" flipV="1">
                  <a:off x="1328308" y="3864108"/>
                  <a:ext cx="0" cy="395723"/>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46" name="等腰三角形 45">
                  <a:extLst>
                    <a:ext uri="{FF2B5EF4-FFF2-40B4-BE49-F238E27FC236}">
                      <a16:creationId xmlns:a16="http://schemas.microsoft.com/office/drawing/2014/main" id="{BD896D56-A723-4812-B608-D98DA65D5A20}"/>
                    </a:ext>
                  </a:extLst>
                </p:cNvPr>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a:extLst>
                  <a:ext uri="{FF2B5EF4-FFF2-40B4-BE49-F238E27FC236}">
                    <a16:creationId xmlns:a16="http://schemas.microsoft.com/office/drawing/2014/main" id="{BC2812B6-716D-4703-8C82-D9B2228882BD}"/>
                  </a:ext>
                </a:extLst>
              </p:cNvPr>
              <p:cNvCxnSpPr>
                <a:cxnSpLocks/>
              </p:cNvCxnSpPr>
              <p:nvPr/>
            </p:nvCxnSpPr>
            <p:spPr>
              <a:xfrm>
                <a:off x="141412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47" name="组合 46">
              <a:extLst>
                <a:ext uri="{FF2B5EF4-FFF2-40B4-BE49-F238E27FC236}">
                  <a16:creationId xmlns:a16="http://schemas.microsoft.com/office/drawing/2014/main" id="{1121360C-8504-4FBA-AE81-133AAFFA29F0}"/>
                </a:ext>
              </a:extLst>
            </p:cNvPr>
            <p:cNvGrpSpPr/>
            <p:nvPr/>
          </p:nvGrpSpPr>
          <p:grpSpPr>
            <a:xfrm flipH="1">
              <a:off x="5779850" y="4153389"/>
              <a:ext cx="266488" cy="347429"/>
              <a:chOff x="1420475" y="2808983"/>
              <a:chExt cx="266488" cy="347429"/>
            </a:xfrm>
          </p:grpSpPr>
          <p:grpSp>
            <p:nvGrpSpPr>
              <p:cNvPr id="48" name="组合 47">
                <a:extLst>
                  <a:ext uri="{FF2B5EF4-FFF2-40B4-BE49-F238E27FC236}">
                    <a16:creationId xmlns:a16="http://schemas.microsoft.com/office/drawing/2014/main" id="{746D11B6-ECB8-43DC-9949-1D3DD4D882C4}"/>
                  </a:ext>
                </a:extLst>
              </p:cNvPr>
              <p:cNvGrpSpPr/>
              <p:nvPr/>
            </p:nvGrpSpPr>
            <p:grpSpPr>
              <a:xfrm rot="16200000">
                <a:off x="1437808" y="2907258"/>
                <a:ext cx="347429" cy="150880"/>
                <a:chOff x="1130446" y="3992881"/>
                <a:chExt cx="347429" cy="150880"/>
              </a:xfrm>
            </p:grpSpPr>
            <p:cxnSp>
              <p:nvCxnSpPr>
                <p:cNvPr id="50" name="直接连接符 49">
                  <a:extLst>
                    <a:ext uri="{FF2B5EF4-FFF2-40B4-BE49-F238E27FC236}">
                      <a16:creationId xmlns:a16="http://schemas.microsoft.com/office/drawing/2014/main" id="{497714B6-7A5B-4A8D-ACCB-7F16CFC89DA0}"/>
                    </a:ext>
                  </a:extLst>
                </p:cNvPr>
                <p:cNvCxnSpPr>
                  <a:cxnSpLocks/>
                </p:cNvCxnSpPr>
                <p:nvPr/>
              </p:nvCxnSpPr>
              <p:spPr>
                <a:xfrm rot="5400000" flipH="1" flipV="1">
                  <a:off x="1304161" y="3894605"/>
                  <a:ext cx="0" cy="347429"/>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1" name="等腰三角形 50">
                  <a:extLst>
                    <a:ext uri="{FF2B5EF4-FFF2-40B4-BE49-F238E27FC236}">
                      <a16:creationId xmlns:a16="http://schemas.microsoft.com/office/drawing/2014/main" id="{CA1F2170-E09F-405E-944E-D420899CF761}"/>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a:extLst>
                  <a:ext uri="{FF2B5EF4-FFF2-40B4-BE49-F238E27FC236}">
                    <a16:creationId xmlns:a16="http://schemas.microsoft.com/office/drawing/2014/main" id="{780BDC24-8077-4292-A621-CADD06D5FA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52" name="组合 51">
              <a:extLst>
                <a:ext uri="{FF2B5EF4-FFF2-40B4-BE49-F238E27FC236}">
                  <a16:creationId xmlns:a16="http://schemas.microsoft.com/office/drawing/2014/main" id="{DFC942D7-D710-4F5E-B95B-0596F8E3CF0E}"/>
                </a:ext>
              </a:extLst>
            </p:cNvPr>
            <p:cNvGrpSpPr/>
            <p:nvPr/>
          </p:nvGrpSpPr>
          <p:grpSpPr>
            <a:xfrm flipH="1">
              <a:off x="5781983" y="4915368"/>
              <a:ext cx="266488" cy="341786"/>
              <a:chOff x="1420475" y="2807536"/>
              <a:chExt cx="266488" cy="341786"/>
            </a:xfrm>
          </p:grpSpPr>
          <p:grpSp>
            <p:nvGrpSpPr>
              <p:cNvPr id="53" name="组合 52">
                <a:extLst>
                  <a:ext uri="{FF2B5EF4-FFF2-40B4-BE49-F238E27FC236}">
                    <a16:creationId xmlns:a16="http://schemas.microsoft.com/office/drawing/2014/main" id="{7A23C584-B62C-42EB-9C2B-E7D60688896C}"/>
                  </a:ext>
                </a:extLst>
              </p:cNvPr>
              <p:cNvGrpSpPr/>
              <p:nvPr/>
            </p:nvGrpSpPr>
            <p:grpSpPr>
              <a:xfrm rot="16200000">
                <a:off x="1440630" y="2902989"/>
                <a:ext cx="341786" cy="150880"/>
                <a:chOff x="1137537" y="3992881"/>
                <a:chExt cx="341786" cy="150880"/>
              </a:xfrm>
            </p:grpSpPr>
            <p:cxnSp>
              <p:nvCxnSpPr>
                <p:cNvPr id="55" name="直接连接符 54">
                  <a:extLst>
                    <a:ext uri="{FF2B5EF4-FFF2-40B4-BE49-F238E27FC236}">
                      <a16:creationId xmlns:a16="http://schemas.microsoft.com/office/drawing/2014/main" id="{164ED7A7-CF0A-4E6C-889A-D038DB9C1670}"/>
                    </a:ext>
                  </a:extLst>
                </p:cNvPr>
                <p:cNvCxnSpPr>
                  <a:cxnSpLocks/>
                </p:cNvCxnSpPr>
                <p:nvPr/>
              </p:nvCxnSpPr>
              <p:spPr>
                <a:xfrm rot="5400000" flipH="1" flipV="1">
                  <a:off x="1308430" y="3897427"/>
                  <a:ext cx="0" cy="341786"/>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56" name="等腰三角形 5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cxnSp>
          <p:nvCxnSpPr>
            <p:cNvPr id="57" name="直接箭头连接符 56">
              <a:extLst>
                <a:ext uri="{FF2B5EF4-FFF2-40B4-BE49-F238E27FC236}">
                  <a16:creationId xmlns:a16="http://schemas.microsoft.com/office/drawing/2014/main" id="{F3489D0E-767C-433D-9010-002D3ED29C9F}"/>
                </a:ext>
              </a:extLst>
            </p:cNvPr>
            <p:cNvCxnSpPr>
              <a:cxnSpLocks/>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22A0C945-0BF1-4D18-9DBB-D141E5DD4C66}"/>
                </a:ext>
              </a:extLst>
            </p:cNvPr>
            <p:cNvCxnSpPr>
              <a:cxnSpLocks/>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96B8DD70-6094-4B2E-BA8B-3C0DABC653ED}"/>
                </a:ext>
              </a:extLst>
            </p:cNvPr>
            <p:cNvCxnSpPr>
              <a:cxnSpLocks/>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189FEDC2-EB92-4092-AD3F-E3497880FF13}"/>
                </a:ext>
              </a:extLst>
            </p:cNvPr>
            <p:cNvGrpSpPr/>
            <p:nvPr/>
          </p:nvGrpSpPr>
          <p:grpSpPr>
            <a:xfrm rot="10800000">
              <a:off x="7770742" y="3417369"/>
              <a:ext cx="272838" cy="423298"/>
              <a:chOff x="1423650" y="2733113"/>
              <a:chExt cx="272838" cy="423298"/>
            </a:xfrm>
          </p:grpSpPr>
          <p:grpSp>
            <p:nvGrpSpPr>
              <p:cNvPr id="61" name="组合 60">
                <a:extLst>
                  <a:ext uri="{FF2B5EF4-FFF2-40B4-BE49-F238E27FC236}">
                    <a16:creationId xmlns:a16="http://schemas.microsoft.com/office/drawing/2014/main" id="{35ACB876-9E57-4F76-8C57-033397443425}"/>
                  </a:ext>
                </a:extLst>
              </p:cNvPr>
              <p:cNvGrpSpPr/>
              <p:nvPr/>
            </p:nvGrpSpPr>
            <p:grpSpPr>
              <a:xfrm rot="16200000">
                <a:off x="1409399" y="2869322"/>
                <a:ext cx="423298" cy="150880"/>
                <a:chOff x="1130448" y="4002406"/>
                <a:chExt cx="423298" cy="150880"/>
              </a:xfrm>
            </p:grpSpPr>
            <p:cxnSp>
              <p:nvCxnSpPr>
                <p:cNvPr id="63" name="直接连接符 62">
                  <a:extLst>
                    <a:ext uri="{FF2B5EF4-FFF2-40B4-BE49-F238E27FC236}">
                      <a16:creationId xmlns:a16="http://schemas.microsoft.com/office/drawing/2014/main" id="{31080CFC-BA56-44E2-BBA4-C8F2D2677B04}"/>
                    </a:ext>
                  </a:extLst>
                </p:cNvPr>
                <p:cNvCxnSpPr>
                  <a:cxnSpLocks/>
                </p:cNvCxnSpPr>
                <p:nvPr/>
              </p:nvCxnSpPr>
              <p:spPr>
                <a:xfrm rot="16200000">
                  <a:off x="1342097" y="3866196"/>
                  <a:ext cx="0" cy="42329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4" name="等腰三角形 63">
                  <a:extLst>
                    <a:ext uri="{FF2B5EF4-FFF2-40B4-BE49-F238E27FC236}">
                      <a16:creationId xmlns:a16="http://schemas.microsoft.com/office/drawing/2014/main" id="{93A7EA77-D939-48DD-AF2C-3124885773CF}"/>
                    </a:ext>
                  </a:extLst>
                </p:cNvPr>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a:extLst>
                  <a:ext uri="{FF2B5EF4-FFF2-40B4-BE49-F238E27FC236}">
                    <a16:creationId xmlns:a16="http://schemas.microsoft.com/office/drawing/2014/main" id="{E6C66825-98FA-4E4F-A556-7727EB4A1782}"/>
                  </a:ext>
                </a:extLst>
              </p:cNvPr>
              <p:cNvCxnSpPr>
                <a:cxnSpLocks/>
              </p:cNvCxnSpPr>
              <p:nvPr/>
            </p:nvCxnSpPr>
            <p:spPr>
              <a:xfrm>
                <a:off x="1423650"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grpSp>
          <p:nvGrpSpPr>
            <p:cNvPr id="65" name="组合 64">
              <a:extLst>
                <a:ext uri="{FF2B5EF4-FFF2-40B4-BE49-F238E27FC236}">
                  <a16:creationId xmlns:a16="http://schemas.microsoft.com/office/drawing/2014/main" id="{189FEDC2-EB92-4092-AD3F-E3497880FF13}"/>
                </a:ext>
              </a:extLst>
            </p:cNvPr>
            <p:cNvGrpSpPr/>
            <p:nvPr/>
          </p:nvGrpSpPr>
          <p:grpSpPr>
            <a:xfrm rot="10800000">
              <a:off x="7787558" y="5826867"/>
              <a:ext cx="235986" cy="413758"/>
              <a:chOff x="1536083" y="2723603"/>
              <a:chExt cx="235986" cy="413758"/>
            </a:xfrm>
          </p:grpSpPr>
          <p:cxnSp>
            <p:nvCxnSpPr>
              <p:cNvPr id="66" name="直接连接符 65">
                <a:extLst>
                  <a:ext uri="{FF2B5EF4-FFF2-40B4-BE49-F238E27FC236}">
                    <a16:creationId xmlns:a16="http://schemas.microsoft.com/office/drawing/2014/main" id="{E6C66825-98FA-4E4F-A556-7727EB4A1782}"/>
                  </a:ext>
                </a:extLst>
              </p:cNvPr>
              <p:cNvCxnSpPr>
                <a:cxnSpLocks/>
              </p:cNvCxnSpPr>
              <p:nvPr/>
            </p:nvCxnSpPr>
            <p:spPr>
              <a:xfrm>
                <a:off x="16363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nvGrpSpPr>
              <p:cNvPr id="67" name="组合 66">
                <a:extLst>
                  <a:ext uri="{FF2B5EF4-FFF2-40B4-BE49-F238E27FC236}">
                    <a16:creationId xmlns:a16="http://schemas.microsoft.com/office/drawing/2014/main" id="{35ACB876-9E57-4F76-8C57-033397443425}"/>
                  </a:ext>
                </a:extLst>
              </p:cNvPr>
              <p:cNvGrpSpPr/>
              <p:nvPr/>
            </p:nvGrpSpPr>
            <p:grpSpPr>
              <a:xfrm rot="16200000">
                <a:off x="1404644" y="2855042"/>
                <a:ext cx="413758" cy="150880"/>
                <a:chOff x="1149498" y="3992881"/>
                <a:chExt cx="413758" cy="150880"/>
              </a:xfrm>
            </p:grpSpPr>
            <p:cxnSp>
              <p:nvCxnSpPr>
                <p:cNvPr id="68" name="直接连接符 67">
                  <a:extLst>
                    <a:ext uri="{FF2B5EF4-FFF2-40B4-BE49-F238E27FC236}">
                      <a16:creationId xmlns:a16="http://schemas.microsoft.com/office/drawing/2014/main" id="{31080CFC-BA56-44E2-BBA4-C8F2D2677B04}"/>
                    </a:ext>
                  </a:extLst>
                </p:cNvPr>
                <p:cNvCxnSpPr>
                  <a:cxnSpLocks/>
                </p:cNvCxnSpPr>
                <p:nvPr/>
              </p:nvCxnSpPr>
              <p:spPr>
                <a:xfrm rot="16200000">
                  <a:off x="1356377" y="3861441"/>
                  <a:ext cx="0" cy="413758"/>
                </a:xfrm>
                <a:prstGeom prst="line">
                  <a:avLst/>
                </a:prstGeom>
                <a:noFill/>
                <a:ln w="19050" cap="sq">
                  <a:solidFill>
                    <a:srgbClr val="000000"/>
                  </a:solidFill>
                  <a:miter lim="800000"/>
                  <a:headEnd/>
                  <a:tailEnd type="none" w="med" len="med"/>
                </a:ln>
                <a:extLst>
                  <a:ext uri="{909E8E84-426E-40DD-AFC4-6F175D3DCCD1}">
                    <a14:hiddenFill xmlns:a14="http://schemas.microsoft.com/office/drawing/2010/main">
                      <a:noFill/>
                    </a14:hiddenFill>
                  </a:ext>
                </a:extLst>
              </p:spPr>
            </p:cxnSp>
            <p:sp>
              <p:nvSpPr>
                <p:cNvPr id="69" name="等腰三角形 68">
                  <a:extLst>
                    <a:ext uri="{FF2B5EF4-FFF2-40B4-BE49-F238E27FC236}">
                      <a16:creationId xmlns:a16="http://schemas.microsoft.com/office/drawing/2014/main" id="{93A7EA77-D939-48DD-AF2C-3124885773CF}"/>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a:extLst>
                <a:ext uri="{FF2B5EF4-FFF2-40B4-BE49-F238E27FC236}">
                  <a16:creationId xmlns:a16="http://schemas.microsoft.com/office/drawing/2014/main" id="{653AD8C2-7511-421A-8A0B-C524ACBCBAEB}"/>
                </a:ext>
              </a:extLst>
            </p:cNvPr>
            <p:cNvCxnSpPr>
              <a:cxnSpLocks/>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2A0C945-0BF1-4D18-9DBB-D141E5DD4C66}"/>
                </a:ext>
              </a:extLst>
            </p:cNvPr>
            <p:cNvCxnSpPr>
              <a:cxnSpLocks/>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13F3FFF8-75CA-49C5-81D7-5C211493CCF5}"/>
                </a:ext>
              </a:extLst>
            </p:cNvPr>
            <p:cNvCxnSpPr>
              <a:cxnSpLocks/>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DFC942D7-D710-4F5E-B95B-0596F8E3CF0E}"/>
                </a:ext>
              </a:extLst>
            </p:cNvPr>
            <p:cNvGrpSpPr/>
            <p:nvPr/>
          </p:nvGrpSpPr>
          <p:grpSpPr>
            <a:xfrm flipH="1">
              <a:off x="9317367" y="3956539"/>
              <a:ext cx="266489" cy="488940"/>
              <a:chOff x="1420475" y="2677983"/>
              <a:chExt cx="266489" cy="488940"/>
            </a:xfrm>
          </p:grpSpPr>
          <p:grpSp>
            <p:nvGrpSpPr>
              <p:cNvPr id="93" name="组合 92">
                <a:extLst>
                  <a:ext uri="{FF2B5EF4-FFF2-40B4-BE49-F238E27FC236}">
                    <a16:creationId xmlns:a16="http://schemas.microsoft.com/office/drawing/2014/main" id="{7A23C584-B62C-42EB-9C2B-E7D60688896C}"/>
                  </a:ext>
                </a:extLst>
              </p:cNvPr>
              <p:cNvGrpSpPr/>
              <p:nvPr/>
            </p:nvGrpSpPr>
            <p:grpSpPr>
              <a:xfrm rot="16200000">
                <a:off x="1367054" y="2847013"/>
                <a:ext cx="488940" cy="150880"/>
                <a:chOff x="1119937" y="3992881"/>
                <a:chExt cx="488940" cy="150880"/>
              </a:xfrm>
            </p:grpSpPr>
            <p:cxnSp>
              <p:nvCxnSpPr>
                <p:cNvPr id="95" name="直接连接符 94">
                  <a:extLst>
                    <a:ext uri="{FF2B5EF4-FFF2-40B4-BE49-F238E27FC236}">
                      <a16:creationId xmlns:a16="http://schemas.microsoft.com/office/drawing/2014/main" id="{164ED7A7-CF0A-4E6C-889A-D038DB9C1670}"/>
                    </a:ext>
                  </a:extLst>
                </p:cNvPr>
                <p:cNvCxnSpPr>
                  <a:cxnSpLocks/>
                </p:cNvCxnSpPr>
                <p:nvPr/>
              </p:nvCxnSpPr>
              <p:spPr>
                <a:xfrm rot="5400000" flipH="1" flipV="1">
                  <a:off x="1364407" y="3823851"/>
                  <a:ext cx="0" cy="48894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cxnSp>
            <p:sp>
              <p:nvSpPr>
                <p:cNvPr id="96" name="等腰三角形 95">
                  <a:extLst>
                    <a:ext uri="{FF2B5EF4-FFF2-40B4-BE49-F238E27FC236}">
                      <a16:creationId xmlns:a16="http://schemas.microsoft.com/office/drawing/2014/main" id="{7E0940EB-D97D-4814-9C57-072989D4C2F0}"/>
                    </a:ext>
                  </a:extLst>
                </p:cNvPr>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3792">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a:extLst>
                  <a:ext uri="{FF2B5EF4-FFF2-40B4-BE49-F238E27FC236}">
                    <a16:creationId xmlns:a16="http://schemas.microsoft.com/office/drawing/2014/main" id="{F5AC8A4A-B9AA-40FE-B3AF-56486E0D2266}"/>
                  </a:ext>
                </a:extLst>
              </p:cNvPr>
              <p:cNvCxnSpPr>
                <a:cxnSpLocks/>
              </p:cNvCxnSpPr>
              <p:nvPr/>
            </p:nvCxnSpPr>
            <p:spPr>
              <a:xfrm>
                <a:off x="1420475" y="2963223"/>
                <a:ext cx="135694" cy="0"/>
              </a:xfrm>
              <a:prstGeom prst="line">
                <a:avLst/>
              </a:prstGeom>
              <a:noFill/>
              <a:ln w="19050" cap="sq">
                <a:solidFill>
                  <a:srgbClr val="0066FF"/>
                </a:solidFill>
                <a:miter lim="800000"/>
                <a:headEnd/>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943"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a:extLst>
                <a:ext uri="{FF2B5EF4-FFF2-40B4-BE49-F238E27FC236}">
                  <a16:creationId xmlns:a16="http://schemas.microsoft.com/office/drawing/2014/main" id="{996636A0-00AA-48AB-B258-D242820B9A22}"/>
                </a:ext>
              </a:extLst>
            </p:cNvPr>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a:extLst>
                <a:ext uri="{FF2B5EF4-FFF2-40B4-BE49-F238E27FC236}">
                  <a16:creationId xmlns:a16="http://schemas.microsoft.com/office/drawing/2014/main" id="{32BD2ADA-4711-4330-8720-2BB30378A511}"/>
                </a:ext>
              </a:extLst>
            </p:cNvPr>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a:extLst>
                <a:ext uri="{FF2B5EF4-FFF2-40B4-BE49-F238E27FC236}">
                  <a16:creationId xmlns:a16="http://schemas.microsoft.com/office/drawing/2014/main" id="{159DDD52-3097-4F50-8B3B-DC12B15186A7}"/>
                </a:ext>
              </a:extLst>
            </p:cNvPr>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a:extLst>
                <a:ext uri="{FF2B5EF4-FFF2-40B4-BE49-F238E27FC236}">
                  <a16:creationId xmlns:a16="http://schemas.microsoft.com/office/drawing/2014/main" id="{B5E29BED-12D5-4182-81D8-E21D0FC7AB2A}"/>
                </a:ext>
              </a:extLst>
            </p:cNvPr>
            <p:cNvCxnSpPr>
              <a:cxnSpLocks/>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BB5FEE0D-5231-48AA-BEBD-9E800DA44D23}"/>
                </a:ext>
              </a:extLst>
            </p:cNvPr>
            <p:cNvCxnSpPr>
              <a:cxnSpLocks/>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a:extLst>
                <a:ext uri="{FF2B5EF4-FFF2-40B4-BE49-F238E27FC236}">
                  <a16:creationId xmlns:a16="http://schemas.microsoft.com/office/drawing/2014/main" id="{45CFFF9C-7495-480D-ADA8-24DAB30E6801}"/>
                </a:ext>
              </a:extLst>
            </p:cNvPr>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a:extLst>
                <a:ext uri="{FF2B5EF4-FFF2-40B4-BE49-F238E27FC236}">
                  <a16:creationId xmlns:a16="http://schemas.microsoft.com/office/drawing/2014/main" id="{BB5FEE0D-5231-48AA-BEBD-9E800DA44D23}"/>
                </a:ext>
              </a:extLst>
            </p:cNvPr>
            <p:cNvCxnSpPr>
              <a:cxnSpLocks/>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a:extLst>
                <a:ext uri="{FF2B5EF4-FFF2-40B4-BE49-F238E27FC236}">
                  <a16:creationId xmlns:a16="http://schemas.microsoft.com/office/drawing/2014/main" id="{F5C582F1-291C-4F19-A17B-41CE016D90C9}"/>
                </a:ext>
              </a:extLst>
            </p:cNvPr>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a:extLst>
                <a:ext uri="{FF2B5EF4-FFF2-40B4-BE49-F238E27FC236}">
                  <a16:creationId xmlns:a16="http://schemas.microsoft.com/office/drawing/2014/main" id="{22A0C945-0BF1-4D18-9DBB-D141E5DD4C66}"/>
                </a:ext>
              </a:extLst>
            </p:cNvPr>
            <p:cNvCxnSpPr>
              <a:cxnSpLocks/>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a:extLst>
                <a:ext uri="{FF2B5EF4-FFF2-40B4-BE49-F238E27FC236}">
                  <a16:creationId xmlns:a16="http://schemas.microsoft.com/office/drawing/2014/main" id="{61E57429-D09F-45AB-A6BF-975851883249}"/>
                </a:ext>
              </a:extLst>
            </p:cNvPr>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headEnd/>
            <a:tailEnd/>
          </a:ln>
          <a:effectLst/>
        </p:spPr>
        <p:txBody>
          <a:bodyPr wrap="none" anchor="ctr"/>
          <a:lstStyle/>
          <a:p>
            <a:pPr algn="ctr" eaLnBrk="0" hangingPunct="0"/>
            <a:endParaRPr lang="zh-CN" altLang="zh-CN">
              <a:solidFill>
                <a:srgbClr val="000000"/>
              </a:solidFill>
              <a:ea typeface="宋体"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a:extLst>
              <a:ext uri="{FF2B5EF4-FFF2-40B4-BE49-F238E27FC236}">
                <a16:creationId xmlns:a16="http://schemas.microsoft.com/office/drawing/2014/main" id="{A827A97D-610B-4A17-9226-10BE9D94AA65}"/>
              </a:ext>
            </a:extLst>
          </p:cNvPr>
          <p:cNvSpPr>
            <a:spLocks noChangeShapeType="1"/>
          </p:cNvSpPr>
          <p:nvPr/>
        </p:nvSpPr>
        <p:spPr bwMode="auto">
          <a:xfrm>
            <a:off x="6997029" y="3966542"/>
            <a:ext cx="2368185" cy="0"/>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a:extLst>
              <a:ext uri="{FF2B5EF4-FFF2-40B4-BE49-F238E27FC236}">
                <a16:creationId xmlns:a16="http://schemas.microsoft.com/office/drawing/2014/main" id="{47FFB243-2898-4B55-8563-400AF275FFC8}"/>
              </a:ext>
            </a:extLst>
          </p:cNvPr>
          <p:cNvSpPr>
            <a:spLocks noChangeShapeType="1"/>
          </p:cNvSpPr>
          <p:nvPr/>
        </p:nvSpPr>
        <p:spPr bwMode="auto">
          <a:xfrm flipV="1">
            <a:off x="6979647" y="3966542"/>
            <a:ext cx="0" cy="577193"/>
          </a:xfrm>
          <a:prstGeom prst="line">
            <a:avLst/>
          </a:prstGeom>
          <a:noFill/>
          <a:ln w="57150" cap="sq">
            <a:solidFill>
              <a:srgbClr val="FF6600"/>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a:extLst>
              <a:ext uri="{FF2B5EF4-FFF2-40B4-BE49-F238E27FC236}">
                <a16:creationId xmlns:a16="http://schemas.microsoft.com/office/drawing/2014/main" id="{718F16C5-839D-4877-9EAE-718BCE237D1C}"/>
              </a:ext>
            </a:extLst>
          </p:cNvPr>
          <p:cNvSpPr>
            <a:spLocks noChangeShapeType="1"/>
          </p:cNvSpPr>
          <p:nvPr/>
        </p:nvSpPr>
        <p:spPr bwMode="auto">
          <a:xfrm>
            <a:off x="9085907" y="5884742"/>
            <a:ext cx="0" cy="413758"/>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a:extLst>
              <a:ext uri="{FF2B5EF4-FFF2-40B4-BE49-F238E27FC236}">
                <a16:creationId xmlns:a16="http://schemas.microsoft.com/office/drawing/2014/main" id="{8668822B-DD9B-4A94-B51E-C40ECD75C3E7}"/>
              </a:ext>
            </a:extLst>
          </p:cNvPr>
          <p:cNvSpPr>
            <a:spLocks noChangeShapeType="1"/>
          </p:cNvSpPr>
          <p:nvPr/>
        </p:nvSpPr>
        <p:spPr bwMode="auto">
          <a:xfrm flipV="1">
            <a:off x="8019867" y="6309785"/>
            <a:ext cx="1060227"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a:extLst>
              <a:ext uri="{FF2B5EF4-FFF2-40B4-BE49-F238E27FC236}">
                <a16:creationId xmlns:a16="http://schemas.microsoft.com/office/drawing/2014/main" id="{8B57F4FC-7F23-4806-8BF2-7E9BC242C2A2}"/>
              </a:ext>
            </a:extLst>
          </p:cNvPr>
          <p:cNvSpPr>
            <a:spLocks noChangeShapeType="1"/>
          </p:cNvSpPr>
          <p:nvPr/>
        </p:nvSpPr>
        <p:spPr bwMode="auto">
          <a:xfrm flipV="1">
            <a:off x="8580627" y="3472862"/>
            <a:ext cx="0" cy="478351"/>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a:extLst>
              <a:ext uri="{FF2B5EF4-FFF2-40B4-BE49-F238E27FC236}">
                <a16:creationId xmlns:a16="http://schemas.microsoft.com/office/drawing/2014/main" id="{2A5F6B84-C3D7-4BBE-9BC7-4CB215FF756B}"/>
              </a:ext>
            </a:extLst>
          </p:cNvPr>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a:extLst>
              <a:ext uri="{FF2B5EF4-FFF2-40B4-BE49-F238E27FC236}">
                <a16:creationId xmlns:a16="http://schemas.microsoft.com/office/drawing/2014/main" id="{9699B4B8-9CB6-4E11-85D0-8DDF0FEA06FD}"/>
              </a:ext>
            </a:extLst>
          </p:cNvPr>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a:extLst>
              <a:ext uri="{FF2B5EF4-FFF2-40B4-BE49-F238E27FC236}">
                <a16:creationId xmlns:a16="http://schemas.microsoft.com/office/drawing/2014/main" id="{8D10931E-D3F2-4855-986B-0C938C4459CC}"/>
              </a:ext>
            </a:extLst>
          </p:cNvPr>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a:extLst>
              <a:ext uri="{FF2B5EF4-FFF2-40B4-BE49-F238E27FC236}">
                <a16:creationId xmlns:a16="http://schemas.microsoft.com/office/drawing/2014/main" id="{6B186014-219D-418E-BBF8-99251A222611}"/>
              </a:ext>
            </a:extLst>
          </p:cNvPr>
          <p:cNvSpPr>
            <a:spLocks noChangeShapeType="1"/>
          </p:cNvSpPr>
          <p:nvPr/>
        </p:nvSpPr>
        <p:spPr bwMode="auto">
          <a:xfrm>
            <a:off x="8826608" y="4671767"/>
            <a:ext cx="0" cy="258491"/>
          </a:xfrm>
          <a:prstGeom prst="line">
            <a:avLst/>
          </a:prstGeom>
          <a:noFill/>
          <a:ln w="57150" cap="sq">
            <a:solidFill>
              <a:srgbClr val="00B05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a:extLst>
              <a:ext uri="{FF2B5EF4-FFF2-40B4-BE49-F238E27FC236}">
                <a16:creationId xmlns:a16="http://schemas.microsoft.com/office/drawing/2014/main" id="{C8F41CEB-9416-4377-B455-B061F00F54A4}"/>
              </a:ext>
            </a:extLst>
          </p:cNvPr>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5" name="椭圆 6">
            <a:extLst>
              <a:ext uri="{FF2B5EF4-FFF2-40B4-BE49-F238E27FC236}">
                <a16:creationId xmlns:a16="http://schemas.microsoft.com/office/drawing/2014/main" id="{DC8B1A54-1D52-4C69-97EE-F094F9E64DB6}"/>
              </a:ext>
            </a:extLst>
          </p:cNvPr>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147" name="任意多边形: 形状 30">
            <a:extLst>
              <a:ext uri="{FF2B5EF4-FFF2-40B4-BE49-F238E27FC236}">
                <a16:creationId xmlns:a16="http://schemas.microsoft.com/office/drawing/2014/main" id="{AD796FA6-1E83-4152-9854-78C17F277B2F}"/>
              </a:ext>
            </a:extLst>
          </p:cNvPr>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a:extLst>
              <a:ext uri="{FF2B5EF4-FFF2-40B4-BE49-F238E27FC236}">
                <a16:creationId xmlns:a16="http://schemas.microsoft.com/office/drawing/2014/main" id="{E4890DED-1EBB-4593-8B17-100806135B6E}"/>
              </a:ext>
            </a:extLst>
          </p:cNvPr>
          <p:cNvSpPr>
            <a:spLocks noChangeShapeType="1"/>
          </p:cNvSpPr>
          <p:nvPr/>
        </p:nvSpPr>
        <p:spPr bwMode="auto">
          <a:xfrm>
            <a:off x="9080094" y="5286786"/>
            <a:ext cx="0" cy="241862"/>
          </a:xfrm>
          <a:prstGeom prst="line">
            <a:avLst/>
          </a:prstGeom>
          <a:noFill/>
          <a:ln w="57150" cap="sq">
            <a:solidFill>
              <a:srgbClr val="0066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a:extLst>
              <a:ext uri="{FF2B5EF4-FFF2-40B4-BE49-F238E27FC236}">
                <a16:creationId xmlns:a16="http://schemas.microsoft.com/office/drawing/2014/main" id="{D32D214E-44B9-444F-99BF-FF4C54E1865F}"/>
              </a:ext>
            </a:extLst>
          </p:cNvPr>
          <p:cNvSpPr>
            <a:spLocks noChangeShapeType="1"/>
          </p:cNvSpPr>
          <p:nvPr/>
        </p:nvSpPr>
        <p:spPr bwMode="auto">
          <a:xfrm>
            <a:off x="8012724" y="3966542"/>
            <a:ext cx="0" cy="2329576"/>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a:extLst>
              <a:ext uri="{FF2B5EF4-FFF2-40B4-BE49-F238E27FC236}">
                <a16:creationId xmlns:a16="http://schemas.microsoft.com/office/drawing/2014/main" id="{5E646DA8-53F3-4131-9CCC-04BF56B16F8E}"/>
              </a:ext>
            </a:extLst>
          </p:cNvPr>
          <p:cNvSpPr>
            <a:spLocks noChangeShapeType="1"/>
          </p:cNvSpPr>
          <p:nvPr/>
        </p:nvSpPr>
        <p:spPr bwMode="auto">
          <a:xfrm flipV="1">
            <a:off x="8012724" y="3966541"/>
            <a:ext cx="573586" cy="0"/>
          </a:xfrm>
          <a:prstGeom prst="line">
            <a:avLst/>
          </a:prstGeom>
          <a:noFill/>
          <a:ln w="57150" cap="sq">
            <a:solidFill>
              <a:srgbClr val="0066FF"/>
            </a:solidFill>
            <a:miter lim="800000"/>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a:extLst>
              <a:ext uri="{FF2B5EF4-FFF2-40B4-BE49-F238E27FC236}">
                <a16:creationId xmlns:a16="http://schemas.microsoft.com/office/drawing/2014/main" id="{C3910AEA-48A1-4864-99FA-135467D14D99}"/>
              </a:ext>
            </a:extLst>
          </p:cNvPr>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headEnd/>
            <a:tailEnd/>
          </a:ln>
          <a:effectLst/>
        </p:spPr>
        <p:txBody>
          <a:bodyPr wrap="none" anchor="ctr"/>
          <a:lstStyle/>
          <a:p>
            <a:pPr algn="ctr" eaLnBrk="0" hangingPunct="0"/>
            <a:endParaRPr lang="zh-CN" altLang="zh-CN">
              <a:solidFill>
                <a:srgbClr val="000000"/>
              </a:solidFill>
              <a:ea typeface="宋体" pitchFamily="2" charset="-122"/>
            </a:endParaRPr>
          </a:p>
        </p:txBody>
      </p:sp>
      <p:sp>
        <p:nvSpPr>
          <p:cNvPr id="157" name="椭圆 13">
            <a:extLst>
              <a:ext uri="{FF2B5EF4-FFF2-40B4-BE49-F238E27FC236}">
                <a16:creationId xmlns:a16="http://schemas.microsoft.com/office/drawing/2014/main" id="{93B1F39F-13C5-4FDD-8C24-19285202BBD9}"/>
              </a:ext>
            </a:extLst>
          </p:cNvPr>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itchFamily="2" charset="-122"/>
            </a:endParaRPr>
          </a:p>
        </p:txBody>
      </p:sp>
      <p:sp>
        <p:nvSpPr>
          <p:cNvPr id="3" name="矩形 2">
            <a:extLst>
              <a:ext uri="{FF2B5EF4-FFF2-40B4-BE49-F238E27FC236}">
                <a16:creationId xmlns:a16="http://schemas.microsoft.com/office/drawing/2014/main" id="{98D9E84A-A225-4D1A-89EF-EBC89C0B719E}"/>
              </a:ext>
            </a:extLst>
          </p:cNvPr>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2250143494"/>
              </p:ext>
            </p:extLst>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C00000"/>
                          </a:solidFill>
                          <a:sym typeface="Wingdings" panose="05000000000000000000" pitchFamily="2" charset="2"/>
                        </a:rPr>
                        <a:t>AC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46" name="表格 145">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1587910417"/>
              </p:ext>
            </p:extLst>
          </p:nvPr>
        </p:nvGraphicFramePr>
        <p:xfrm>
          <a:off x="140619" y="4135853"/>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AC</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2458428814"/>
                  </a:ext>
                </a:extLst>
              </a:tr>
            </a:tbl>
          </a:graphicData>
        </a:graphic>
      </p:graphicFrame>
      <p:graphicFrame>
        <p:nvGraphicFramePr>
          <p:cNvPr id="152" name="表格 151">
            <a:extLst>
              <a:ext uri="{FF2B5EF4-FFF2-40B4-BE49-F238E27FC236}">
                <a16:creationId xmlns:a16="http://schemas.microsoft.com/office/drawing/2014/main" id="{55505862-55F2-4B30-92F0-4B802EDEE6AF}"/>
              </a:ext>
            </a:extLst>
          </p:cNvPr>
          <p:cNvGraphicFramePr>
            <a:graphicFrameLocks noGrp="1"/>
          </p:cNvGraphicFramePr>
          <p:nvPr>
            <p:extLst>
              <p:ext uri="{D42A27DB-BD31-4B8C-83A1-F6EECF244321}">
                <p14:modId xmlns:p14="http://schemas.microsoft.com/office/powerpoint/2010/main" val="1412210997"/>
              </p:ext>
            </p:extLst>
          </p:nvPr>
        </p:nvGraphicFramePr>
        <p:xfrm>
          <a:off x="129255" y="4126270"/>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926789822"/>
                    </a:ext>
                  </a:extLst>
                </a:gridCol>
                <a:gridCol w="1962275">
                  <a:extLst>
                    <a:ext uri="{9D8B030D-6E8A-4147-A177-3AD203B41FA5}">
                      <a16:colId xmlns:a16="http://schemas.microsoft.com/office/drawing/2014/main" val="2131788017"/>
                    </a:ext>
                  </a:extLst>
                </a:gridCol>
                <a:gridCol w="2183393">
                  <a:extLst>
                    <a:ext uri="{9D8B030D-6E8A-4147-A177-3AD203B41FA5}">
                      <a16:colId xmlns:a16="http://schemas.microsoft.com/office/drawing/2014/main" val="4051872776"/>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34719248"/>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3885140142"/>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AC</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627435250"/>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2458428814"/>
                  </a:ext>
                </a:extLst>
              </a:tr>
            </a:tbl>
          </a:graphicData>
        </a:graphic>
      </p:graphicFrame>
    </p:spTree>
    <p:extLst>
      <p:ext uri="{BB962C8B-B14F-4D97-AF65-F5344CB8AC3E}">
        <p14:creationId xmlns:p14="http://schemas.microsoft.com/office/powerpoint/2010/main" val="38286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2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1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2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E499356-4EB4-4656-8C85-276859F9FAA3}"/>
              </a:ext>
            </a:extLst>
          </p:cNvPr>
          <p:cNvPicPr>
            <a:picLocks noChangeAspect="1"/>
          </p:cNvPicPr>
          <p:nvPr/>
        </p:nvPicPr>
        <p:blipFill rotWithShape="1">
          <a:blip r:embed="rId2"/>
          <a:srcRect b="5562"/>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dirty="0"/>
              <a:t>数据通路是数据传送的路径，通路建立依赖于控制信号序列</a:t>
            </a:r>
            <a:endParaRPr lang="en-US" altLang="zh-CN" sz="2800"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a:t>
            </a:r>
            <a:endParaRPr lang="en-US" altLang="zh-CN" sz="2400" dirty="0"/>
          </a:p>
          <a:p>
            <a:pPr lvl="1">
              <a:lnSpc>
                <a:spcPct val="150000"/>
              </a:lnSpc>
            </a:pPr>
            <a:r>
              <a:rPr lang="zh-CN" altLang="en-US" sz="2400" dirty="0"/>
              <a:t>执行周期不同，定长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03" indent="-325103">
              <a:lnSpc>
                <a:spcPct val="150000"/>
              </a:lnSpc>
              <a:spcBef>
                <a:spcPts val="569"/>
              </a:spcBef>
              <a:spcAft>
                <a:spcPts val="569"/>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p>
          <a:p>
            <a:pPr>
              <a:lnSpc>
                <a:spcPct val="150000"/>
              </a:lnSpc>
            </a:pPr>
            <a:endParaRPr lang="en-US" altLang="zh-CN" sz="3000" dirty="0"/>
          </a:p>
          <a:p>
            <a:pPr lvl="1"/>
            <a:endParaRPr lang="en-US" altLang="zh-CN" sz="2400" dirty="0"/>
          </a:p>
        </p:txBody>
      </p:sp>
    </p:spTree>
    <p:extLst>
      <p:ext uri="{BB962C8B-B14F-4D97-AF65-F5344CB8AC3E}">
        <p14:creationId xmlns:p14="http://schemas.microsoft.com/office/powerpoint/2010/main" val="310656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22FE00DB-4E85-4331-B555-7F1F96F4883B}"/>
              </a:ext>
            </a:extLst>
          </p:cNvPr>
          <p:cNvSpPr/>
          <p:nvPr/>
        </p:nvSpPr>
        <p:spPr>
          <a:xfrm>
            <a:off x="1943654" y="3977562"/>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8EBE1B3A-4641-4D25-A9D3-8022C6106F0E}"/>
              </a:ext>
            </a:extLst>
          </p:cNvPr>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p>
        </p:txBody>
      </p:sp>
      <p:sp>
        <p:nvSpPr>
          <p:cNvPr id="6" name="矩形 5">
            <a:extLst>
              <a:ext uri="{FF2B5EF4-FFF2-40B4-BE49-F238E27FC236}">
                <a16:creationId xmlns:a16="http://schemas.microsoft.com/office/drawing/2014/main" id="{E8A191F3-2C81-4956-A067-F86B4720D00E}"/>
              </a:ext>
            </a:extLst>
          </p:cNvPr>
          <p:cNvSpPr/>
          <p:nvPr/>
        </p:nvSpPr>
        <p:spPr>
          <a:xfrm>
            <a:off x="1943654" y="1754228"/>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7974992B-9255-49EE-A4C9-3524517E637A}"/>
              </a:ext>
            </a:extLst>
          </p:cNvPr>
          <p:cNvSpPr/>
          <p:nvPr/>
        </p:nvSpPr>
        <p:spPr>
          <a:xfrm>
            <a:off x="4292746" y="1943159"/>
            <a:ext cx="384079" cy="1703167"/>
          </a:xfrm>
          <a:prstGeom prst="rect">
            <a:avLst/>
          </a:prstGeom>
          <a:solidFill>
            <a:schemeClr val="bg1"/>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D5D05ABB-0CAA-463C-BA4F-011D63271A54}"/>
              </a:ext>
            </a:extLst>
          </p:cNvPr>
          <p:cNvCxnSpPr>
            <a:cxnSpLocks/>
          </p:cNvCxnSpPr>
          <p:nvPr/>
        </p:nvCxnSpPr>
        <p:spPr>
          <a:xfrm>
            <a:off x="4569710" y="4716130"/>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1D90C3D-7B4A-49A8-9400-08D542E7B169}"/>
              </a:ext>
            </a:extLst>
          </p:cNvPr>
          <p:cNvCxnSpPr>
            <a:cxnSpLocks/>
          </p:cNvCxnSpPr>
          <p:nvPr/>
        </p:nvCxnSpPr>
        <p:spPr>
          <a:xfrm>
            <a:off x="5433628" y="4561135"/>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DD31C273-34D9-4118-941B-1108BA1AD581}"/>
              </a:ext>
            </a:extLst>
          </p:cNvPr>
          <p:cNvCxnSpPr>
            <a:cxnSpLocks/>
          </p:cNvCxnSpPr>
          <p:nvPr/>
        </p:nvCxnSpPr>
        <p:spPr>
          <a:xfrm>
            <a:off x="5521168" y="5399594"/>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91CEA77-3ED1-4E86-BAD3-98BA946CE06A}"/>
              </a:ext>
            </a:extLst>
          </p:cNvPr>
          <p:cNvCxnSpPr>
            <a:cxnSpLocks/>
          </p:cNvCxnSpPr>
          <p:nvPr/>
        </p:nvCxnSpPr>
        <p:spPr>
          <a:xfrm>
            <a:off x="5486862" y="3343597"/>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F5C8307-F93C-4A71-9B15-A261CA42045D}"/>
              </a:ext>
            </a:extLst>
          </p:cNvPr>
          <p:cNvCxnSpPr>
            <a:cxnSpLocks/>
          </p:cNvCxnSpPr>
          <p:nvPr/>
        </p:nvCxnSpPr>
        <p:spPr>
          <a:xfrm>
            <a:off x="5486862" y="2411331"/>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8B18C536-757D-43A2-B6D8-EB5028DFF7E2}"/>
              </a:ext>
            </a:extLst>
          </p:cNvPr>
          <p:cNvGrpSpPr/>
          <p:nvPr/>
        </p:nvGrpSpPr>
        <p:grpSpPr>
          <a:xfrm>
            <a:off x="7141894" y="2063448"/>
            <a:ext cx="660452" cy="646331"/>
            <a:chOff x="6055192" y="3095317"/>
            <a:chExt cx="560626" cy="548640"/>
          </a:xfrm>
        </p:grpSpPr>
        <p:cxnSp>
          <p:nvCxnSpPr>
            <p:cNvPr id="16" name="直接箭头连接符 15">
              <a:extLst>
                <a:ext uri="{FF2B5EF4-FFF2-40B4-BE49-F238E27FC236}">
                  <a16:creationId xmlns:a16="http://schemas.microsoft.com/office/drawing/2014/main" id="{3F48C3B6-E6E6-4020-A8DC-E99D9E7DC7FE}"/>
                </a:ext>
              </a:extLst>
            </p:cNvPr>
            <p:cNvCxnSpPr>
              <a:cxnSpLocks/>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87B0E6E-CDFA-42F2-B4EE-70E602E59657}"/>
                </a:ext>
              </a:extLst>
            </p:cNvPr>
            <p:cNvCxnSpPr>
              <a:cxnSpLocks/>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DB68A4C6-47A5-441B-8291-A116A501DD8D}"/>
                </a:ext>
              </a:extLst>
            </p:cNvPr>
            <p:cNvCxnSpPr>
              <a:cxnSpLocks/>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7CCBD6E-2ECB-468F-92B6-60291D93A686}"/>
                </a:ext>
              </a:extLst>
            </p:cNvPr>
            <p:cNvCxnSpPr>
              <a:cxnSpLocks/>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335BDE-92DC-4B2C-A3DB-4382EE68F746}"/>
                </a:ext>
              </a:extLst>
            </p:cNvPr>
            <p:cNvCxnSpPr>
              <a:cxnSpLocks/>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C500EF3-8D69-4A80-B9DA-E537BAC8662A}"/>
                </a:ext>
              </a:extLst>
            </p:cNvPr>
            <p:cNvCxnSpPr>
              <a:cxnSpLocks/>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CF84568-7813-422D-BD85-C6FBEE11538B}"/>
                </a:ext>
              </a:extLst>
            </p:cNvPr>
            <p:cNvCxnSpPr>
              <a:cxnSpLocks/>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0363B6F8-FE05-4B9D-BBE0-34E47D26371C}"/>
              </a:ext>
            </a:extLst>
          </p:cNvPr>
          <p:cNvGrpSpPr/>
          <p:nvPr/>
        </p:nvGrpSpPr>
        <p:grpSpPr>
          <a:xfrm>
            <a:off x="9448015" y="2055331"/>
            <a:ext cx="384080" cy="1502978"/>
            <a:chOff x="8863702" y="1471168"/>
            <a:chExt cx="560626" cy="1275806"/>
          </a:xfrm>
        </p:grpSpPr>
        <p:cxnSp>
          <p:nvCxnSpPr>
            <p:cNvPr id="24" name="直接箭头连接符 23">
              <a:extLst>
                <a:ext uri="{FF2B5EF4-FFF2-40B4-BE49-F238E27FC236}">
                  <a16:creationId xmlns:a16="http://schemas.microsoft.com/office/drawing/2014/main" id="{CB0D69A6-54BE-4FF1-A216-772BC297DCD0}"/>
                </a:ext>
              </a:extLst>
            </p:cNvPr>
            <p:cNvCxnSpPr>
              <a:cxnSpLocks/>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B30AC61-47A7-4762-8AD6-AC99B35B9D56}"/>
                </a:ext>
              </a:extLst>
            </p:cNvPr>
            <p:cNvCxnSpPr>
              <a:cxnSpLocks/>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5802FCC-4343-4A1E-98C6-1713B9AD4F2A}"/>
                </a:ext>
              </a:extLst>
            </p:cNvPr>
            <p:cNvCxnSpPr>
              <a:cxnSpLocks/>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7DEF6B-5214-4AEB-A33A-B9AF3FE21922}"/>
                </a:ext>
              </a:extLst>
            </p:cNvPr>
            <p:cNvCxnSpPr>
              <a:cxnSpLocks/>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C323CEFA-9B52-4F73-BBEA-24D067C07E81}"/>
                </a:ext>
              </a:extLst>
            </p:cNvPr>
            <p:cNvCxnSpPr>
              <a:cxnSpLocks/>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E76C02B-B925-4EAC-9503-AE09F19341FF}"/>
                </a:ext>
              </a:extLst>
            </p:cNvPr>
            <p:cNvCxnSpPr>
              <a:cxnSpLocks/>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2470F58-73B7-418A-AF9B-F14492159619}"/>
                </a:ext>
              </a:extLst>
            </p:cNvPr>
            <p:cNvCxnSpPr>
              <a:cxnSpLocks/>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F0D00C5-B272-43FB-BC07-C44F324621FF}"/>
                </a:ext>
              </a:extLst>
            </p:cNvPr>
            <p:cNvCxnSpPr>
              <a:cxnSpLocks/>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BE2F5AF-6C37-4599-A20B-C9FB2FF3436D}"/>
                </a:ext>
              </a:extLst>
            </p:cNvPr>
            <p:cNvCxnSpPr>
              <a:cxnSpLocks/>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D70F892-6F0F-4971-98EE-4698D280C00A}"/>
                </a:ext>
              </a:extLst>
            </p:cNvPr>
            <p:cNvCxnSpPr>
              <a:cxnSpLocks/>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8AC0120-4821-4A46-BA3F-FEE97939BE03}"/>
                </a:ext>
              </a:extLst>
            </p:cNvPr>
            <p:cNvCxnSpPr>
              <a:cxnSpLocks/>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D61A390-778B-428F-BE88-D93957D75047}"/>
                </a:ext>
              </a:extLst>
            </p:cNvPr>
            <p:cNvCxnSpPr>
              <a:cxnSpLocks/>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FEE3B2C-6213-4C6B-A0DC-1692E9612612}"/>
                </a:ext>
              </a:extLst>
            </p:cNvPr>
            <p:cNvCxnSpPr>
              <a:cxnSpLocks/>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A2AB7F46-A7FA-4862-95C5-8FF4F9BFAFB2}"/>
                </a:ext>
              </a:extLst>
            </p:cNvPr>
            <p:cNvCxnSpPr>
              <a:cxnSpLocks/>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5DDF848-EA30-4000-A20B-0E0E45391F3F}"/>
                </a:ext>
              </a:extLst>
            </p:cNvPr>
            <p:cNvCxnSpPr>
              <a:cxnSpLocks/>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a:extLst>
              <a:ext uri="{FF2B5EF4-FFF2-40B4-BE49-F238E27FC236}">
                <a16:creationId xmlns:a16="http://schemas.microsoft.com/office/drawing/2014/main" id="{7963FEF8-D19C-4F39-BA59-22A73E0F2DD3}"/>
              </a:ext>
            </a:extLst>
          </p:cNvPr>
          <p:cNvCxnSpPr>
            <a:cxnSpLocks/>
          </p:cNvCxnSpPr>
          <p:nvPr/>
        </p:nvCxnSpPr>
        <p:spPr>
          <a:xfrm flipV="1">
            <a:off x="3014885" y="2775905"/>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D5943D5-73FC-4112-9B9F-944B75B7F9F8}"/>
              </a:ext>
            </a:extLst>
          </p:cNvPr>
          <p:cNvCxnSpPr>
            <a:cxnSpLocks/>
          </p:cNvCxnSpPr>
          <p:nvPr/>
        </p:nvCxnSpPr>
        <p:spPr>
          <a:xfrm flipV="1">
            <a:off x="4684640" y="2783525"/>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B0A94596-F614-4A79-BA80-E604E4705907}"/>
              </a:ext>
            </a:extLst>
          </p:cNvPr>
          <p:cNvCxnSpPr>
            <a:cxnSpLocks/>
          </p:cNvCxnSpPr>
          <p:nvPr/>
        </p:nvCxnSpPr>
        <p:spPr>
          <a:xfrm flipV="1">
            <a:off x="2186381" y="2783525"/>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E223F261-7892-4B1E-8346-C4DBD233FB68}"/>
              </a:ext>
            </a:extLst>
          </p:cNvPr>
          <p:cNvSpPr/>
          <p:nvPr/>
        </p:nvSpPr>
        <p:spPr>
          <a:xfrm>
            <a:off x="1656669" y="248223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EF5D4837-59C0-447B-8611-65C33255017D}"/>
              </a:ext>
            </a:extLst>
          </p:cNvPr>
          <p:cNvSpPr/>
          <p:nvPr/>
        </p:nvSpPr>
        <p:spPr>
          <a:xfrm>
            <a:off x="5466270" y="3063871"/>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44" name="矩形 43">
            <a:extLst>
              <a:ext uri="{FF2B5EF4-FFF2-40B4-BE49-F238E27FC236}">
                <a16:creationId xmlns:a16="http://schemas.microsoft.com/office/drawing/2014/main" id="{ABA7806E-A578-48D4-99E6-AFB66ED6BE04}"/>
              </a:ext>
            </a:extLst>
          </p:cNvPr>
          <p:cNvSpPr/>
          <p:nvPr/>
        </p:nvSpPr>
        <p:spPr>
          <a:xfrm>
            <a:off x="5448868" y="2127138"/>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p>
        </p:txBody>
      </p:sp>
      <p:sp>
        <p:nvSpPr>
          <p:cNvPr id="45" name="矩形 44">
            <a:extLst>
              <a:ext uri="{FF2B5EF4-FFF2-40B4-BE49-F238E27FC236}">
                <a16:creationId xmlns:a16="http://schemas.microsoft.com/office/drawing/2014/main" id="{BA490F09-4AD5-459B-B094-D3E507C60917}"/>
              </a:ext>
            </a:extLst>
          </p:cNvPr>
          <p:cNvSpPr/>
          <p:nvPr/>
        </p:nvSpPr>
        <p:spPr>
          <a:xfrm>
            <a:off x="9868747" y="1966306"/>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p>
        </p:txBody>
      </p:sp>
      <p:grpSp>
        <p:nvGrpSpPr>
          <p:cNvPr id="46" name="组合 45">
            <a:extLst>
              <a:ext uri="{FF2B5EF4-FFF2-40B4-BE49-F238E27FC236}">
                <a16:creationId xmlns:a16="http://schemas.microsoft.com/office/drawing/2014/main" id="{3725C128-4997-48CA-8879-38ADDD9BFEE5}"/>
              </a:ext>
            </a:extLst>
          </p:cNvPr>
          <p:cNvGrpSpPr/>
          <p:nvPr/>
        </p:nvGrpSpPr>
        <p:grpSpPr>
          <a:xfrm rot="16200000">
            <a:off x="7845983" y="3964307"/>
            <a:ext cx="890300" cy="323166"/>
            <a:chOff x="8438233" y="4763009"/>
            <a:chExt cx="560626" cy="274320"/>
          </a:xfrm>
        </p:grpSpPr>
        <p:cxnSp>
          <p:nvCxnSpPr>
            <p:cNvPr id="47" name="直接箭头连接符 46">
              <a:extLst>
                <a:ext uri="{FF2B5EF4-FFF2-40B4-BE49-F238E27FC236}">
                  <a16:creationId xmlns:a16="http://schemas.microsoft.com/office/drawing/2014/main" id="{A8A6A999-86A3-4498-9BE5-331076E412EF}"/>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C2ACF59-4986-4A1C-8591-9B4CBDBBAF98}"/>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EF354978-22B5-43A5-9B9E-75FD059C6C8C}"/>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F594B95-86DB-414E-86F2-4ABC9BF2EF9C}"/>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CEF0288D-5A34-4D5A-887E-374235B472BA}"/>
              </a:ext>
            </a:extLst>
          </p:cNvPr>
          <p:cNvGrpSpPr/>
          <p:nvPr/>
        </p:nvGrpSpPr>
        <p:grpSpPr>
          <a:xfrm rot="16200000">
            <a:off x="8860061" y="3736098"/>
            <a:ext cx="456417" cy="323166"/>
            <a:chOff x="8438233" y="4763009"/>
            <a:chExt cx="560626" cy="274320"/>
          </a:xfrm>
        </p:grpSpPr>
        <p:cxnSp>
          <p:nvCxnSpPr>
            <p:cNvPr id="52" name="直接箭头连接符 51">
              <a:extLst>
                <a:ext uri="{FF2B5EF4-FFF2-40B4-BE49-F238E27FC236}">
                  <a16:creationId xmlns:a16="http://schemas.microsoft.com/office/drawing/2014/main" id="{5E0984FE-50F9-4F1A-895F-C9E5E9426E25}"/>
                </a:ext>
              </a:extLst>
            </p:cNvPr>
            <p:cNvCxnSpPr>
              <a:cxnSpLocks/>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FDBA6CF-1E8B-4149-B1F9-74A4EFA07DBA}"/>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06C1E467-13FB-47CE-9139-FC291FA3D764}"/>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D01B7F30-13A1-4A7F-A414-4F16A6667572}"/>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a:extLst>
              <a:ext uri="{FF2B5EF4-FFF2-40B4-BE49-F238E27FC236}">
                <a16:creationId xmlns:a16="http://schemas.microsoft.com/office/drawing/2014/main" id="{1D1E86C2-F322-4D0B-903F-7A57C21942F5}"/>
              </a:ext>
            </a:extLst>
          </p:cNvPr>
          <p:cNvCxnSpPr>
            <a:cxnSpLocks/>
          </p:cNvCxnSpPr>
          <p:nvPr/>
        </p:nvCxnSpPr>
        <p:spPr>
          <a:xfrm>
            <a:off x="2323888" y="5992489"/>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5EDFB6E-7209-464A-B94D-38F8E43576F1}"/>
              </a:ext>
            </a:extLst>
          </p:cNvPr>
          <p:cNvCxnSpPr>
            <a:cxnSpLocks/>
          </p:cNvCxnSpPr>
          <p:nvPr/>
        </p:nvCxnSpPr>
        <p:spPr>
          <a:xfrm>
            <a:off x="7509803" y="4978318"/>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64D32825-EDA1-4926-AC88-028D77E35995}"/>
              </a:ext>
            </a:extLst>
          </p:cNvPr>
          <p:cNvGrpSpPr/>
          <p:nvPr/>
        </p:nvGrpSpPr>
        <p:grpSpPr>
          <a:xfrm>
            <a:off x="5354565" y="4251575"/>
            <a:ext cx="317965" cy="624912"/>
            <a:chOff x="4262117" y="4168879"/>
            <a:chExt cx="197947" cy="466196"/>
          </a:xfrm>
        </p:grpSpPr>
        <p:sp>
          <p:nvSpPr>
            <p:cNvPr id="62" name="流程图: 手动操作 61">
              <a:extLst>
                <a:ext uri="{FF2B5EF4-FFF2-40B4-BE49-F238E27FC236}">
                  <a16:creationId xmlns:a16="http://schemas.microsoft.com/office/drawing/2014/main" id="{7B4B1A11-6727-43E1-AC0E-963A7910667F}"/>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a:extLst>
                <a:ext uri="{FF2B5EF4-FFF2-40B4-BE49-F238E27FC236}">
                  <a16:creationId xmlns:a16="http://schemas.microsoft.com/office/drawing/2014/main" id="{075C9332-3817-45D3-A7D3-AD5D269C4C8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a:extLst>
              <a:ext uri="{FF2B5EF4-FFF2-40B4-BE49-F238E27FC236}">
                <a16:creationId xmlns:a16="http://schemas.microsoft.com/office/drawing/2014/main" id="{A3EB05C6-4E3F-4FE5-B2DF-E62D99359DEC}"/>
              </a:ext>
            </a:extLst>
          </p:cNvPr>
          <p:cNvGrpSpPr/>
          <p:nvPr/>
        </p:nvGrpSpPr>
        <p:grpSpPr>
          <a:xfrm>
            <a:off x="5357881" y="5078620"/>
            <a:ext cx="317965" cy="624912"/>
            <a:chOff x="4262117" y="4168879"/>
            <a:chExt cx="197947" cy="466196"/>
          </a:xfrm>
        </p:grpSpPr>
        <p:sp>
          <p:nvSpPr>
            <p:cNvPr id="65" name="流程图: 手动操作 64">
              <a:extLst>
                <a:ext uri="{FF2B5EF4-FFF2-40B4-BE49-F238E27FC236}">
                  <a16:creationId xmlns:a16="http://schemas.microsoft.com/office/drawing/2014/main" id="{120FED2C-210D-4381-AC58-149182600D98}"/>
                </a:ext>
              </a:extLst>
            </p:cNvPr>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a:extLst>
                <a:ext uri="{FF2B5EF4-FFF2-40B4-BE49-F238E27FC236}">
                  <a16:creationId xmlns:a16="http://schemas.microsoft.com/office/drawing/2014/main" id="{DA8B035E-E7E8-499B-BEEE-38CE0E44FCE0}"/>
                </a:ext>
              </a:extLst>
            </p:cNvPr>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a:extLst>
              <a:ext uri="{FF2B5EF4-FFF2-40B4-BE49-F238E27FC236}">
                <a16:creationId xmlns:a16="http://schemas.microsoft.com/office/drawing/2014/main" id="{E6EB1850-B658-475D-BBC2-1F5726F19FAE}"/>
              </a:ext>
            </a:extLst>
          </p:cNvPr>
          <p:cNvCxnSpPr>
            <a:cxnSpLocks/>
          </p:cNvCxnSpPr>
          <p:nvPr/>
        </p:nvCxnSpPr>
        <p:spPr>
          <a:xfrm>
            <a:off x="4890431" y="5219196"/>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B9FC183F-DD9C-4BF5-ABFC-BFB29148FF86}"/>
              </a:ext>
            </a:extLst>
          </p:cNvPr>
          <p:cNvCxnSpPr>
            <a:cxnSpLocks/>
          </p:cNvCxnSpPr>
          <p:nvPr/>
        </p:nvCxnSpPr>
        <p:spPr>
          <a:xfrm>
            <a:off x="3853685" y="5029744"/>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F47AFE13-33A6-4001-B399-03E536BE422E}"/>
              </a:ext>
            </a:extLst>
          </p:cNvPr>
          <p:cNvCxnSpPr>
            <a:cxnSpLocks/>
          </p:cNvCxnSpPr>
          <p:nvPr/>
        </p:nvCxnSpPr>
        <p:spPr>
          <a:xfrm>
            <a:off x="4569710" y="3650010"/>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FA04CDC9-857F-4FEA-BE32-CC791D6942E3}"/>
              </a:ext>
            </a:extLst>
          </p:cNvPr>
          <p:cNvCxnSpPr>
            <a:cxnSpLocks/>
          </p:cNvCxnSpPr>
          <p:nvPr/>
        </p:nvCxnSpPr>
        <p:spPr>
          <a:xfrm>
            <a:off x="4890431" y="2788391"/>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35936DD-559E-46B9-A50C-94202DE73B70}"/>
              </a:ext>
            </a:extLst>
          </p:cNvPr>
          <p:cNvCxnSpPr>
            <a:cxnSpLocks/>
          </p:cNvCxnSpPr>
          <p:nvPr/>
        </p:nvCxnSpPr>
        <p:spPr>
          <a:xfrm>
            <a:off x="2323888" y="5042610"/>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8B2F8390-7920-44A6-B7BA-0DD5B9E995E1}"/>
              </a:ext>
            </a:extLst>
          </p:cNvPr>
          <p:cNvCxnSpPr>
            <a:cxnSpLocks/>
          </p:cNvCxnSpPr>
          <p:nvPr/>
        </p:nvCxnSpPr>
        <p:spPr>
          <a:xfrm>
            <a:off x="2323888" y="5028321"/>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459DCA46-7520-45DB-A9EC-71BCF9C6D9FF}"/>
              </a:ext>
            </a:extLst>
          </p:cNvPr>
          <p:cNvSpPr/>
          <p:nvPr/>
        </p:nvSpPr>
        <p:spPr>
          <a:xfrm>
            <a:off x="5150092" y="4260406"/>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89DE6ECC-229C-4A7A-BD2E-1549AD955B3E}"/>
              </a:ext>
            </a:extLst>
          </p:cNvPr>
          <p:cNvSpPr/>
          <p:nvPr/>
        </p:nvSpPr>
        <p:spPr>
          <a:xfrm>
            <a:off x="5150092" y="5078350"/>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a:extLst>
              <a:ext uri="{FF2B5EF4-FFF2-40B4-BE49-F238E27FC236}">
                <a16:creationId xmlns:a16="http://schemas.microsoft.com/office/drawing/2014/main" id="{5EF8A148-B96C-4759-B7BA-0FB017BC6A1F}"/>
              </a:ext>
            </a:extLst>
          </p:cNvPr>
          <p:cNvGrpSpPr/>
          <p:nvPr/>
        </p:nvGrpSpPr>
        <p:grpSpPr>
          <a:xfrm>
            <a:off x="6924275" y="4625427"/>
            <a:ext cx="1014475" cy="259160"/>
            <a:chOff x="8438233" y="4854449"/>
            <a:chExt cx="560626" cy="182880"/>
          </a:xfrm>
        </p:grpSpPr>
        <p:cxnSp>
          <p:nvCxnSpPr>
            <p:cNvPr id="77" name="直接箭头连接符 76">
              <a:extLst>
                <a:ext uri="{FF2B5EF4-FFF2-40B4-BE49-F238E27FC236}">
                  <a16:creationId xmlns:a16="http://schemas.microsoft.com/office/drawing/2014/main" id="{4C030457-5B07-4044-AF79-D4205D85B059}"/>
                </a:ext>
              </a:extLst>
            </p:cNvPr>
            <p:cNvCxnSpPr>
              <a:cxnSpLocks/>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9A19787E-D273-47E1-AE89-A7A2C1CB1205}"/>
                </a:ext>
              </a:extLst>
            </p:cNvPr>
            <p:cNvCxnSpPr>
              <a:cxnSpLocks/>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C979E7E-D3B1-45CA-8660-AB8C46E44384}"/>
                </a:ext>
              </a:extLst>
            </p:cNvPr>
            <p:cNvCxnSpPr>
              <a:cxnSpLocks/>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a:extLst>
              <a:ext uri="{FF2B5EF4-FFF2-40B4-BE49-F238E27FC236}">
                <a16:creationId xmlns:a16="http://schemas.microsoft.com/office/drawing/2014/main" id="{6741AEA4-8111-4CBA-8DD8-946EA8DCDE2B}"/>
              </a:ext>
            </a:extLst>
          </p:cNvPr>
          <p:cNvSpPr/>
          <p:nvPr/>
        </p:nvSpPr>
        <p:spPr>
          <a:xfrm>
            <a:off x="7944439" y="4451764"/>
            <a:ext cx="1466632" cy="5483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a:extLst>
              <a:ext uri="{FF2B5EF4-FFF2-40B4-BE49-F238E27FC236}">
                <a16:creationId xmlns:a16="http://schemas.microsoft.com/office/drawing/2014/main" id="{7D54FE9F-D01E-4153-93FC-33F89FD828DB}"/>
              </a:ext>
            </a:extLst>
          </p:cNvPr>
          <p:cNvCxnSpPr>
            <a:cxnSpLocks/>
          </p:cNvCxnSpPr>
          <p:nvPr/>
        </p:nvCxnSpPr>
        <p:spPr>
          <a:xfrm>
            <a:off x="6922277" y="4978318"/>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340CE91A-31B8-4F97-8CC1-1AA20B96BC27}"/>
              </a:ext>
            </a:extLst>
          </p:cNvPr>
          <p:cNvSpPr/>
          <p:nvPr/>
        </p:nvSpPr>
        <p:spPr>
          <a:xfrm>
            <a:off x="7165648" y="531358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p>
        </p:txBody>
      </p:sp>
      <p:sp>
        <p:nvSpPr>
          <p:cNvPr id="83" name="矩形 82">
            <a:extLst>
              <a:ext uri="{FF2B5EF4-FFF2-40B4-BE49-F238E27FC236}">
                <a16:creationId xmlns:a16="http://schemas.microsoft.com/office/drawing/2014/main" id="{A37E79DD-D11E-455E-9B2A-A283A3E4C5E9}"/>
              </a:ext>
            </a:extLst>
          </p:cNvPr>
          <p:cNvSpPr/>
          <p:nvPr/>
        </p:nvSpPr>
        <p:spPr>
          <a:xfrm>
            <a:off x="6978538" y="4332238"/>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p>
        </p:txBody>
      </p:sp>
      <p:sp>
        <p:nvSpPr>
          <p:cNvPr id="85" name="矩形 84">
            <a:extLst>
              <a:ext uri="{FF2B5EF4-FFF2-40B4-BE49-F238E27FC236}">
                <a16:creationId xmlns:a16="http://schemas.microsoft.com/office/drawing/2014/main" id="{1D175B9B-1A5E-4E8D-AF0D-D43AEC9BACB1}"/>
              </a:ext>
            </a:extLst>
          </p:cNvPr>
          <p:cNvSpPr/>
          <p:nvPr/>
        </p:nvSpPr>
        <p:spPr>
          <a:xfrm>
            <a:off x="1217551" y="505911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a:extLst>
              <a:ext uri="{FF2B5EF4-FFF2-40B4-BE49-F238E27FC236}">
                <a16:creationId xmlns:a16="http://schemas.microsoft.com/office/drawing/2014/main" id="{993D30CB-47A4-4668-8389-45F99CC5214B}"/>
              </a:ext>
            </a:extLst>
          </p:cNvPr>
          <p:cNvCxnSpPr>
            <a:cxnSpLocks/>
          </p:cNvCxnSpPr>
          <p:nvPr/>
        </p:nvCxnSpPr>
        <p:spPr>
          <a:xfrm>
            <a:off x="2822846" y="3860314"/>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F817A33C-5E3A-4DB4-817B-F9B1B6CFD1EE}"/>
              </a:ext>
            </a:extLst>
          </p:cNvPr>
          <p:cNvCxnSpPr>
            <a:cxnSpLocks/>
            <a:stCxn id="96" idx="2"/>
          </p:cNvCxnSpPr>
          <p:nvPr/>
        </p:nvCxnSpPr>
        <p:spPr>
          <a:xfrm>
            <a:off x="2822846" y="3646330"/>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F27743A7-1FAF-4543-94C3-5D916C72D290}"/>
              </a:ext>
            </a:extLst>
          </p:cNvPr>
          <p:cNvCxnSpPr>
            <a:cxnSpLocks/>
          </p:cNvCxnSpPr>
          <p:nvPr/>
        </p:nvCxnSpPr>
        <p:spPr>
          <a:xfrm>
            <a:off x="3644208" y="3641995"/>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F0AC0A2A-FDE8-41EB-BCFA-563EF552870C}"/>
              </a:ext>
            </a:extLst>
          </p:cNvPr>
          <p:cNvSpPr/>
          <p:nvPr/>
        </p:nvSpPr>
        <p:spPr>
          <a:xfrm>
            <a:off x="1188985" y="258310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a:extLst>
              <a:ext uri="{FF2B5EF4-FFF2-40B4-BE49-F238E27FC236}">
                <a16:creationId xmlns:a16="http://schemas.microsoft.com/office/drawing/2014/main" id="{DFFFFAF7-9819-4354-95FB-7A3E24E367CC}"/>
              </a:ext>
            </a:extLst>
          </p:cNvPr>
          <p:cNvCxnSpPr>
            <a:cxnSpLocks/>
          </p:cNvCxnSpPr>
          <p:nvPr/>
        </p:nvCxnSpPr>
        <p:spPr>
          <a:xfrm>
            <a:off x="3638473" y="1500412"/>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8E3B262-1CEA-451A-BC66-4152AE7F19FD}"/>
              </a:ext>
            </a:extLst>
          </p:cNvPr>
          <p:cNvCxnSpPr>
            <a:cxnSpLocks/>
          </p:cNvCxnSpPr>
          <p:nvPr/>
        </p:nvCxnSpPr>
        <p:spPr>
          <a:xfrm>
            <a:off x="4474526" y="1500412"/>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508FF52E-142B-4F23-A94B-135F9A444775}"/>
              </a:ext>
            </a:extLst>
          </p:cNvPr>
          <p:cNvCxnSpPr/>
          <p:nvPr/>
        </p:nvCxnSpPr>
        <p:spPr>
          <a:xfrm>
            <a:off x="6671114" y="3480343"/>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9CF54FDE-B33D-4353-BCC2-1CE9A90AF79D}"/>
              </a:ext>
            </a:extLst>
          </p:cNvPr>
          <p:cNvSpPr/>
          <p:nvPr/>
        </p:nvSpPr>
        <p:spPr>
          <a:xfrm>
            <a:off x="6198817" y="2972992"/>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p>
        </p:txBody>
      </p:sp>
      <p:sp>
        <p:nvSpPr>
          <p:cNvPr id="95" name="矩形 94">
            <a:extLst>
              <a:ext uri="{FF2B5EF4-FFF2-40B4-BE49-F238E27FC236}">
                <a16:creationId xmlns:a16="http://schemas.microsoft.com/office/drawing/2014/main" id="{EF5852E1-AE87-483F-9576-85974B07E0DD}"/>
              </a:ext>
            </a:extLst>
          </p:cNvPr>
          <p:cNvSpPr/>
          <p:nvPr/>
        </p:nvSpPr>
        <p:spPr>
          <a:xfrm>
            <a:off x="3452169" y="1943162"/>
            <a:ext cx="384079" cy="1703167"/>
          </a:xfrm>
          <a:prstGeom prst="rect">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96" name="矩形 95">
            <a:extLst>
              <a:ext uri="{FF2B5EF4-FFF2-40B4-BE49-F238E27FC236}">
                <a16:creationId xmlns:a16="http://schemas.microsoft.com/office/drawing/2014/main" id="{A7E569BE-3367-44D9-AF55-4F3B2E8F1E19}"/>
              </a:ext>
            </a:extLst>
          </p:cNvPr>
          <p:cNvSpPr/>
          <p:nvPr/>
        </p:nvSpPr>
        <p:spPr>
          <a:xfrm>
            <a:off x="2630807" y="1943163"/>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a:extLst>
              <a:ext uri="{FF2B5EF4-FFF2-40B4-BE49-F238E27FC236}">
                <a16:creationId xmlns:a16="http://schemas.microsoft.com/office/drawing/2014/main" id="{8814B65A-E3C8-4A48-AEA7-6CCE5B3630DE}"/>
              </a:ext>
            </a:extLst>
          </p:cNvPr>
          <p:cNvGrpSpPr/>
          <p:nvPr/>
        </p:nvGrpSpPr>
        <p:grpSpPr>
          <a:xfrm>
            <a:off x="2735088" y="4238998"/>
            <a:ext cx="1277904" cy="1610344"/>
            <a:chOff x="2211917" y="4214752"/>
            <a:chExt cx="1594961" cy="1366944"/>
          </a:xfrm>
        </p:grpSpPr>
        <p:sp>
          <p:nvSpPr>
            <p:cNvPr id="98" name="矩形 97">
              <a:extLst>
                <a:ext uri="{FF2B5EF4-FFF2-40B4-BE49-F238E27FC236}">
                  <a16:creationId xmlns:a16="http://schemas.microsoft.com/office/drawing/2014/main" id="{765FD5C4-C04D-455E-89E2-696490F4E70D}"/>
                </a:ext>
              </a:extLst>
            </p:cNvPr>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A9CFBAB2-6DC4-4CBB-9766-D5E1E5777E03}"/>
                </a:ext>
              </a:extLst>
            </p:cNvPr>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AFB851A8-D6E6-497D-B7A9-FACA17738BA1}"/>
                </a:ext>
              </a:extLst>
            </p:cNvPr>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01659E37-605F-4A54-988A-564EFF1777A3}"/>
                </a:ext>
              </a:extLst>
            </p:cNvPr>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a:extLst>
              <a:ext uri="{FF2B5EF4-FFF2-40B4-BE49-F238E27FC236}">
                <a16:creationId xmlns:a16="http://schemas.microsoft.com/office/drawing/2014/main" id="{3223637C-A42D-4671-9B72-51571265148C}"/>
              </a:ext>
            </a:extLst>
          </p:cNvPr>
          <p:cNvSpPr/>
          <p:nvPr/>
        </p:nvSpPr>
        <p:spPr>
          <a:xfrm>
            <a:off x="2529647" y="142873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p>
        </p:txBody>
      </p:sp>
      <p:sp>
        <p:nvSpPr>
          <p:cNvPr id="103" name="矩形 102">
            <a:extLst>
              <a:ext uri="{FF2B5EF4-FFF2-40B4-BE49-F238E27FC236}">
                <a16:creationId xmlns:a16="http://schemas.microsoft.com/office/drawing/2014/main" id="{979D6C2E-A048-4B87-B92F-F9D7BA1398A3}"/>
              </a:ext>
            </a:extLst>
          </p:cNvPr>
          <p:cNvSpPr/>
          <p:nvPr/>
        </p:nvSpPr>
        <p:spPr>
          <a:xfrm>
            <a:off x="4204740" y="1428692"/>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p>
        </p:txBody>
      </p:sp>
      <p:sp>
        <p:nvSpPr>
          <p:cNvPr id="104" name="文本框 103">
            <a:extLst>
              <a:ext uri="{FF2B5EF4-FFF2-40B4-BE49-F238E27FC236}">
                <a16:creationId xmlns:a16="http://schemas.microsoft.com/office/drawing/2014/main" id="{6774D8EE-93E6-4631-B08F-F379311636AE}"/>
              </a:ext>
            </a:extLst>
          </p:cNvPr>
          <p:cNvSpPr txBox="1"/>
          <p:nvPr/>
        </p:nvSpPr>
        <p:spPr>
          <a:xfrm>
            <a:off x="2630411" y="3372192"/>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E0E4824F-1316-42E7-9A7A-957C52FA2504}"/>
              </a:ext>
            </a:extLst>
          </p:cNvPr>
          <p:cNvSpPr txBox="1"/>
          <p:nvPr/>
        </p:nvSpPr>
        <p:spPr>
          <a:xfrm>
            <a:off x="3439482" y="3372192"/>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EE2BA188-1E6E-4B31-BF88-784C366A1FDC}"/>
              </a:ext>
            </a:extLst>
          </p:cNvPr>
          <p:cNvSpPr txBox="1"/>
          <p:nvPr/>
        </p:nvSpPr>
        <p:spPr>
          <a:xfrm>
            <a:off x="4287491" y="3372192"/>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a:extLst>
              <a:ext uri="{FF2B5EF4-FFF2-40B4-BE49-F238E27FC236}">
                <a16:creationId xmlns:a16="http://schemas.microsoft.com/office/drawing/2014/main" id="{50966576-3D1D-4C87-AA88-D7FF95BEAF5A}"/>
              </a:ext>
            </a:extLst>
          </p:cNvPr>
          <p:cNvSpPr/>
          <p:nvPr/>
        </p:nvSpPr>
        <p:spPr>
          <a:xfrm>
            <a:off x="1976585" y="4360583"/>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a:extLst>
              <a:ext uri="{FF2B5EF4-FFF2-40B4-BE49-F238E27FC236}">
                <a16:creationId xmlns:a16="http://schemas.microsoft.com/office/drawing/2014/main" id="{87782D71-3471-49C8-AC19-C06263C2DDA6}"/>
              </a:ext>
            </a:extLst>
          </p:cNvPr>
          <p:cNvSpPr/>
          <p:nvPr/>
        </p:nvSpPr>
        <p:spPr>
          <a:xfrm>
            <a:off x="7065979" y="2743287"/>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a:extLst>
              <a:ext uri="{FF2B5EF4-FFF2-40B4-BE49-F238E27FC236}">
                <a16:creationId xmlns:a16="http://schemas.microsoft.com/office/drawing/2014/main" id="{2D99931B-1FD8-4867-9957-59A612E98420}"/>
              </a:ext>
            </a:extLst>
          </p:cNvPr>
          <p:cNvCxnSpPr>
            <a:cxnSpLocks/>
          </p:cNvCxnSpPr>
          <p:nvPr/>
        </p:nvCxnSpPr>
        <p:spPr>
          <a:xfrm>
            <a:off x="4890431" y="4395589"/>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47209EC2-9AA7-430D-A6A4-52ABA289FE83}"/>
              </a:ext>
            </a:extLst>
          </p:cNvPr>
          <p:cNvCxnSpPr>
            <a:cxnSpLocks/>
          </p:cNvCxnSpPr>
          <p:nvPr/>
        </p:nvCxnSpPr>
        <p:spPr>
          <a:xfrm>
            <a:off x="4569710" y="5563563"/>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a:extLst>
              <a:ext uri="{FF2B5EF4-FFF2-40B4-BE49-F238E27FC236}">
                <a16:creationId xmlns:a16="http://schemas.microsoft.com/office/drawing/2014/main" id="{6A10A206-11A0-4312-88D3-FC18DD92F654}"/>
              </a:ext>
            </a:extLst>
          </p:cNvPr>
          <p:cNvSpPr/>
          <p:nvPr/>
        </p:nvSpPr>
        <p:spPr>
          <a:xfrm>
            <a:off x="7817585" y="1943159"/>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A047FBE-3F61-415C-A9E5-D3E618EAD61E}"/>
              </a:ext>
            </a:extLst>
          </p:cNvPr>
          <p:cNvSpPr/>
          <p:nvPr/>
        </p:nvSpPr>
        <p:spPr>
          <a:xfrm>
            <a:off x="6203307" y="1935528"/>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a:extLst>
              <a:ext uri="{FF2B5EF4-FFF2-40B4-BE49-F238E27FC236}">
                <a16:creationId xmlns:a16="http://schemas.microsoft.com/office/drawing/2014/main" id="{EC1D361F-71A5-4F4E-84A9-0846A0E6C97A}"/>
              </a:ext>
            </a:extLst>
          </p:cNvPr>
          <p:cNvSpPr txBox="1"/>
          <p:nvPr/>
        </p:nvSpPr>
        <p:spPr>
          <a:xfrm>
            <a:off x="6506088" y="2503308"/>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67F09A82-6F78-44CE-813F-53BC96B9A254}"/>
              </a:ext>
            </a:extLst>
          </p:cNvPr>
          <p:cNvSpPr/>
          <p:nvPr/>
        </p:nvSpPr>
        <p:spPr>
          <a:xfrm>
            <a:off x="6167765" y="2062322"/>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883D7438-A1A0-4C37-9051-38F97A1A535B}"/>
              </a:ext>
            </a:extLst>
          </p:cNvPr>
          <p:cNvSpPr/>
          <p:nvPr/>
        </p:nvSpPr>
        <p:spPr>
          <a:xfrm>
            <a:off x="4293834" y="216820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p>
        </p:txBody>
      </p:sp>
      <p:sp>
        <p:nvSpPr>
          <p:cNvPr id="117" name="矩形 116">
            <a:extLst>
              <a:ext uri="{FF2B5EF4-FFF2-40B4-BE49-F238E27FC236}">
                <a16:creationId xmlns:a16="http://schemas.microsoft.com/office/drawing/2014/main" id="{0D9B2AF0-E290-40DC-8587-4474A43EB10F}"/>
              </a:ext>
            </a:extLst>
          </p:cNvPr>
          <p:cNvSpPr/>
          <p:nvPr/>
        </p:nvSpPr>
        <p:spPr>
          <a:xfrm>
            <a:off x="3447729" y="214439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p>
        </p:txBody>
      </p:sp>
      <p:sp>
        <p:nvSpPr>
          <p:cNvPr id="119" name="矩形 118">
            <a:extLst>
              <a:ext uri="{FF2B5EF4-FFF2-40B4-BE49-F238E27FC236}">
                <a16:creationId xmlns:a16="http://schemas.microsoft.com/office/drawing/2014/main" id="{1B5886FE-CCC9-4F5E-A7E4-9C97CD8E3FF5}"/>
              </a:ext>
            </a:extLst>
          </p:cNvPr>
          <p:cNvSpPr/>
          <p:nvPr/>
        </p:nvSpPr>
        <p:spPr>
          <a:xfrm>
            <a:off x="2621106" y="2159450"/>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p>
        </p:txBody>
      </p:sp>
      <p:sp>
        <p:nvSpPr>
          <p:cNvPr id="124" name="矩形 123">
            <a:extLst>
              <a:ext uri="{FF2B5EF4-FFF2-40B4-BE49-F238E27FC236}">
                <a16:creationId xmlns:a16="http://schemas.microsoft.com/office/drawing/2014/main" id="{8D461566-F17C-422D-807A-432187BF54CA}"/>
              </a:ext>
            </a:extLst>
          </p:cNvPr>
          <p:cNvSpPr/>
          <p:nvPr/>
        </p:nvSpPr>
        <p:spPr>
          <a:xfrm>
            <a:off x="7349006" y="3667578"/>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p>
        </p:txBody>
      </p:sp>
      <p:sp>
        <p:nvSpPr>
          <p:cNvPr id="121" name="矩形 120">
            <a:extLst>
              <a:ext uri="{FF2B5EF4-FFF2-40B4-BE49-F238E27FC236}">
                <a16:creationId xmlns:a16="http://schemas.microsoft.com/office/drawing/2014/main" id="{EF5D4837-59C0-447B-8611-65C33255017D}"/>
              </a:ext>
            </a:extLst>
          </p:cNvPr>
          <p:cNvSpPr/>
          <p:nvPr/>
        </p:nvSpPr>
        <p:spPr>
          <a:xfrm>
            <a:off x="5473108" y="2373656"/>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a:extLst>
              <a:ext uri="{FF2B5EF4-FFF2-40B4-BE49-F238E27FC236}">
                <a16:creationId xmlns:a16="http://schemas.microsoft.com/office/drawing/2014/main" id="{EF5D4837-59C0-447B-8611-65C33255017D}"/>
              </a:ext>
            </a:extLst>
          </p:cNvPr>
          <p:cNvSpPr/>
          <p:nvPr/>
        </p:nvSpPr>
        <p:spPr>
          <a:xfrm>
            <a:off x="5473107" y="235807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125" name="矩形 124">
            <a:extLst>
              <a:ext uri="{FF2B5EF4-FFF2-40B4-BE49-F238E27FC236}">
                <a16:creationId xmlns:a16="http://schemas.microsoft.com/office/drawing/2014/main" id="{7974992B-9255-49EE-A4C9-3524517E637A}"/>
              </a:ext>
            </a:extLst>
          </p:cNvPr>
          <p:cNvSpPr/>
          <p:nvPr/>
        </p:nvSpPr>
        <p:spPr>
          <a:xfrm>
            <a:off x="7938750" y="2881000"/>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p>
        </p:txBody>
      </p:sp>
      <p:sp>
        <p:nvSpPr>
          <p:cNvPr id="126" name="矩形 125">
            <a:extLst>
              <a:ext uri="{FF2B5EF4-FFF2-40B4-BE49-F238E27FC236}">
                <a16:creationId xmlns:a16="http://schemas.microsoft.com/office/drawing/2014/main" id="{7974992B-9255-49EE-A4C9-3524517E637A}"/>
              </a:ext>
            </a:extLst>
          </p:cNvPr>
          <p:cNvSpPr/>
          <p:nvPr/>
        </p:nvSpPr>
        <p:spPr>
          <a:xfrm>
            <a:off x="8731990" y="2880999"/>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p>
        </p:txBody>
      </p:sp>
      <p:sp>
        <p:nvSpPr>
          <p:cNvPr id="127" name="矩形 126">
            <a:extLst>
              <a:ext uri="{FF2B5EF4-FFF2-40B4-BE49-F238E27FC236}">
                <a16:creationId xmlns:a16="http://schemas.microsoft.com/office/drawing/2014/main" id="{67F09A82-6F78-44CE-813F-53BC96B9A254}"/>
              </a:ext>
            </a:extLst>
          </p:cNvPr>
          <p:cNvSpPr/>
          <p:nvPr/>
        </p:nvSpPr>
        <p:spPr>
          <a:xfrm>
            <a:off x="7799234" y="2328963"/>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a:extLst>
              <a:ext uri="{FF2B5EF4-FFF2-40B4-BE49-F238E27FC236}">
                <a16:creationId xmlns:a16="http://schemas.microsoft.com/office/drawing/2014/main" id="{20637884-E57C-4787-B115-F251C3785BAB}"/>
              </a:ext>
            </a:extLst>
          </p:cNvPr>
          <p:cNvCxnSpPr>
            <a:cxnSpLocks/>
          </p:cNvCxnSpPr>
          <p:nvPr/>
        </p:nvCxnSpPr>
        <p:spPr>
          <a:xfrm>
            <a:off x="5513548" y="56501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ABA7806E-A578-48D4-99E6-AFB66ED6BE04}"/>
              </a:ext>
            </a:extLst>
          </p:cNvPr>
          <p:cNvSpPr/>
          <p:nvPr/>
        </p:nvSpPr>
        <p:spPr>
          <a:xfrm>
            <a:off x="7144349" y="2745539"/>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a:extLst>
              <a:ext uri="{FF2B5EF4-FFF2-40B4-BE49-F238E27FC236}">
                <a16:creationId xmlns:a16="http://schemas.microsoft.com/office/drawing/2014/main" id="{20637884-E57C-4787-B115-F251C3785BAB}"/>
              </a:ext>
            </a:extLst>
          </p:cNvPr>
          <p:cNvCxnSpPr>
            <a:cxnSpLocks/>
          </p:cNvCxnSpPr>
          <p:nvPr/>
        </p:nvCxnSpPr>
        <p:spPr>
          <a:xfrm>
            <a:off x="5513548" y="4822553"/>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20637884-E57C-4787-B115-F251C3785BAB}"/>
              </a:ext>
            </a:extLst>
          </p:cNvPr>
          <p:cNvCxnSpPr>
            <a:cxnSpLocks/>
          </p:cNvCxnSpPr>
          <p:nvPr/>
        </p:nvCxnSpPr>
        <p:spPr>
          <a:xfrm>
            <a:off x="6585619" y="5505130"/>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a:extLst>
              <a:ext uri="{FF2B5EF4-FFF2-40B4-BE49-F238E27FC236}">
                <a16:creationId xmlns:a16="http://schemas.microsoft.com/office/drawing/2014/main" id="{340CE91A-31B8-4F97-8CC1-1AA20B96BC27}"/>
              </a:ext>
            </a:extLst>
          </p:cNvPr>
          <p:cNvSpPr/>
          <p:nvPr/>
        </p:nvSpPr>
        <p:spPr>
          <a:xfrm>
            <a:off x="5914339" y="5704943"/>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a:extLst>
              <a:ext uri="{FF2B5EF4-FFF2-40B4-BE49-F238E27FC236}">
                <a16:creationId xmlns:a16="http://schemas.microsoft.com/office/drawing/2014/main" id="{F638D1B4-8D96-47FF-A46F-92A377D4EECC}"/>
              </a:ext>
            </a:extLst>
          </p:cNvPr>
          <p:cNvSpPr/>
          <p:nvPr/>
        </p:nvSpPr>
        <p:spPr>
          <a:xfrm>
            <a:off x="1943655" y="1082732"/>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p>
        </p:txBody>
      </p:sp>
      <p:sp>
        <p:nvSpPr>
          <p:cNvPr id="173" name="矩形 172">
            <a:extLst>
              <a:ext uri="{FF2B5EF4-FFF2-40B4-BE49-F238E27FC236}">
                <a16:creationId xmlns:a16="http://schemas.microsoft.com/office/drawing/2014/main" id="{8D461566-F17C-422D-807A-432187BF54CA}"/>
              </a:ext>
            </a:extLst>
          </p:cNvPr>
          <p:cNvSpPr/>
          <p:nvPr/>
        </p:nvSpPr>
        <p:spPr>
          <a:xfrm>
            <a:off x="9152235" y="368067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p>
        </p:txBody>
      </p:sp>
      <p:cxnSp>
        <p:nvCxnSpPr>
          <p:cNvPr id="131" name="直接连接符 130">
            <a:extLst>
              <a:ext uri="{FF2B5EF4-FFF2-40B4-BE49-F238E27FC236}">
                <a16:creationId xmlns:a16="http://schemas.microsoft.com/office/drawing/2014/main" id="{F47AFE13-33A6-4001-B399-03E536BE422E}"/>
              </a:ext>
            </a:extLst>
          </p:cNvPr>
          <p:cNvCxnSpPr>
            <a:cxnSpLocks/>
          </p:cNvCxnSpPr>
          <p:nvPr/>
        </p:nvCxnSpPr>
        <p:spPr>
          <a:xfrm>
            <a:off x="4389601" y="3649447"/>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3290756B-1DFA-4657-A876-D36C6004A4FF}"/>
              </a:ext>
            </a:extLst>
          </p:cNvPr>
          <p:cNvSpPr/>
          <p:nvPr/>
        </p:nvSpPr>
        <p:spPr>
          <a:xfrm>
            <a:off x="5107273" y="1943158"/>
            <a:ext cx="384079" cy="170316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7" name="文本框 106">
            <a:extLst>
              <a:ext uri="{FF2B5EF4-FFF2-40B4-BE49-F238E27FC236}">
                <a16:creationId xmlns:a16="http://schemas.microsoft.com/office/drawing/2014/main" id="{3EBA1379-EF6F-4B5D-B167-DA6269B0C296}"/>
              </a:ext>
            </a:extLst>
          </p:cNvPr>
          <p:cNvSpPr txBox="1"/>
          <p:nvPr/>
        </p:nvSpPr>
        <p:spPr>
          <a:xfrm>
            <a:off x="5139269" y="3372192"/>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a:extLst>
              <a:ext uri="{FF2B5EF4-FFF2-40B4-BE49-F238E27FC236}">
                <a16:creationId xmlns:a16="http://schemas.microsoft.com/office/drawing/2014/main" id="{4DE64822-5AC9-4998-BA21-FA5B14D66CC9}"/>
              </a:ext>
            </a:extLst>
          </p:cNvPr>
          <p:cNvSpPr/>
          <p:nvPr/>
        </p:nvSpPr>
        <p:spPr>
          <a:xfrm>
            <a:off x="5101961" y="216336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p>
        </p:txBody>
      </p:sp>
      <p:sp>
        <p:nvSpPr>
          <p:cNvPr id="128" name="任意多边形 132">
            <a:extLst>
              <a:ext uri="{FF2B5EF4-FFF2-40B4-BE49-F238E27FC236}">
                <a16:creationId xmlns:a16="http://schemas.microsoft.com/office/drawing/2014/main" id="{F238CE31-41D7-4CA8-95FC-21D2E04673F4}"/>
              </a:ext>
            </a:extLst>
          </p:cNvPr>
          <p:cNvSpPr/>
          <p:nvPr/>
        </p:nvSpPr>
        <p:spPr>
          <a:xfrm rot="5400000">
            <a:off x="5850456" y="4570115"/>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a:extLst>
              <a:ext uri="{FF2B5EF4-FFF2-40B4-BE49-F238E27FC236}">
                <a16:creationId xmlns:a16="http://schemas.microsoft.com/office/drawing/2014/main" id="{67F09A82-6F78-44CE-813F-53BC96B9A254}"/>
              </a:ext>
            </a:extLst>
          </p:cNvPr>
          <p:cNvSpPr/>
          <p:nvPr/>
        </p:nvSpPr>
        <p:spPr>
          <a:xfrm>
            <a:off x="6056226" y="4816867"/>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611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9" name="矩形 18"/>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TextBox 9"/>
          <p:cNvSpPr txBox="1"/>
          <p:nvPr>
            <p:custDataLst>
              <p:tags r:id="rId3"/>
            </p:custDataLst>
          </p:nvPr>
        </p:nvSpPr>
        <p:spPr>
          <a:xfrm>
            <a:off x="975603" y="631734"/>
            <a:ext cx="9666997" cy="92333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4</a:t>
            </a:r>
            <a:r>
              <a:rPr lang="zh-CN" altLang="zh-CN" sz="2800" dirty="0"/>
              <a:t>下图为单总线结构数据通路实例</a:t>
            </a:r>
          </a:p>
          <a:p>
            <a:r>
              <a:rPr lang="zh-CN" altLang="en-US" sz="2600" dirty="0">
                <a:solidFill>
                  <a:srgbClr val="000000"/>
                </a:solidFill>
                <a:latin typeface="Microsoft Yahei"/>
                <a:ea typeface="Microsoft Yahei"/>
                <a:sym typeface="Microsoft Yahei"/>
              </a:rPr>
              <a:t>关于该数据通路的下列描述中</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正确的是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多选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4"/>
            </p:custDataLst>
          </p:nvPr>
        </p:nvSpPr>
        <p:spPr>
          <a:xfrm>
            <a:off x="1328028" y="2247587"/>
            <a:ext cx="4855029"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PC +“1" </a:t>
            </a:r>
            <a:r>
              <a:rPr lang="zh-CN" altLang="en-US" sz="2600" dirty="0">
                <a:solidFill>
                  <a:srgbClr val="000000"/>
                </a:solidFill>
                <a:latin typeface="Microsoft Yahei"/>
                <a:ea typeface="Microsoft Yahei"/>
                <a:sym typeface="Microsoft Yahei"/>
              </a:rPr>
              <a:t>的数据通路为</a:t>
            </a:r>
            <a:endParaRPr lang="en-US" altLang="zh-CN" sz="2600" dirty="0">
              <a:solidFill>
                <a:srgbClr val="000000"/>
              </a:solidFill>
              <a:latin typeface="Microsoft Yahei"/>
              <a:ea typeface="Microsoft Yahei"/>
              <a:sym typeface="Microsoft Yahei"/>
            </a:endParaRPr>
          </a:p>
          <a:p>
            <a:r>
              <a:rPr lang="zh-CN" altLang="en-US" sz="2600" dirty="0">
                <a:solidFill>
                  <a:srgbClr val="000000"/>
                </a:solidFill>
                <a:latin typeface="Microsoft Yahei"/>
                <a:ea typeface="Microsoft Yahei"/>
                <a:sym typeface="Microsoft Yahei"/>
              </a:rPr>
              <a:t>  </a:t>
            </a:r>
            <a:r>
              <a:rPr lang="en-US" altLang="zh-CN" sz="2600" dirty="0">
                <a:solidFill>
                  <a:srgbClr val="000000"/>
                </a:solidFill>
                <a:latin typeface="Microsoft Yahei"/>
                <a:ea typeface="Microsoft Yahei"/>
                <a:sym typeface="Microsoft Yahei"/>
              </a:rPr>
              <a:t>PC -&gt; X -&gt; ALU -&gt;Z -&gt; PC</a:t>
            </a:r>
            <a:endParaRPr lang="zh-CN" altLang="en-US" sz="2600" dirty="0">
              <a:solidFill>
                <a:srgbClr val="000000"/>
              </a:solidFill>
              <a:latin typeface="Microsoft Yahei"/>
              <a:ea typeface="Microsoft Yahei"/>
              <a:sym typeface="Microsoft Yahei"/>
            </a:endParaRPr>
          </a:p>
        </p:txBody>
      </p:sp>
      <p:sp>
        <p:nvSpPr>
          <p:cNvPr id="12" name="矩形 11"/>
          <p:cNvSpPr>
            <a:spLocks noChangeAspect="1"/>
          </p:cNvSpPr>
          <p:nvPr>
            <p:custDataLst>
              <p:tags r:id="rId5"/>
            </p:custDataLst>
          </p:nvPr>
        </p:nvSpPr>
        <p:spPr>
          <a:xfrm>
            <a:off x="461253" y="24366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a:ea typeface="Microsoft Yahei"/>
                <a:sym typeface="Microsoft Yahei"/>
              </a:rPr>
              <a:t>A</a:t>
            </a:r>
            <a:endParaRPr lang="zh-CN" altLang="en-US" sz="1600" dirty="0">
              <a:solidFill>
                <a:srgbClr val="FFFFFF"/>
              </a:solidFill>
              <a:latin typeface="Microsoft Yahei"/>
              <a:ea typeface="Microsoft Yahei"/>
              <a:sym typeface="Microsoft Yahei"/>
            </a:endParaRPr>
          </a:p>
        </p:txBody>
      </p:sp>
      <p:sp>
        <p:nvSpPr>
          <p:cNvPr id="13" name="TextBox 12"/>
          <p:cNvSpPr txBox="1"/>
          <p:nvPr>
            <p:custDataLst>
              <p:tags r:id="rId6"/>
            </p:custDataLst>
          </p:nvPr>
        </p:nvSpPr>
        <p:spPr>
          <a:xfrm>
            <a:off x="1328029" y="3355215"/>
            <a:ext cx="5497286"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取指令的数据通路为</a:t>
            </a:r>
            <a:r>
              <a:rPr lang="en-US" altLang="zh-CN" sz="2600" dirty="0">
                <a:solidFill>
                  <a:srgbClr val="000000"/>
                </a:solidFill>
                <a:latin typeface="Microsoft Yahei"/>
                <a:ea typeface="Microsoft Yahei"/>
                <a:sym typeface="Microsoft Yahei"/>
              </a:rPr>
              <a:t>: </a:t>
            </a:r>
          </a:p>
          <a:p>
            <a:r>
              <a:rPr lang="en-US" altLang="zh-CN" sz="2600" dirty="0">
                <a:solidFill>
                  <a:srgbClr val="000000"/>
                </a:solidFill>
                <a:latin typeface="Microsoft Yahei"/>
                <a:ea typeface="Microsoft Yahei"/>
                <a:sym typeface="Microsoft Yahei"/>
              </a:rPr>
              <a:t>PC -&gt; AR -&gt; MEM -&gt; DR -&gt; IR</a:t>
            </a:r>
            <a:endParaRPr lang="zh-CN" altLang="en-US" sz="2600" dirty="0">
              <a:solidFill>
                <a:srgbClr val="000000"/>
              </a:solidFill>
              <a:latin typeface="Microsoft Yahei"/>
              <a:ea typeface="Microsoft Yahei"/>
              <a:sym typeface="Microsoft Yahei"/>
            </a:endParaRPr>
          </a:p>
        </p:txBody>
      </p:sp>
      <p:sp>
        <p:nvSpPr>
          <p:cNvPr id="14" name="矩形 13"/>
          <p:cNvSpPr>
            <a:spLocks noChangeAspect="1"/>
          </p:cNvSpPr>
          <p:nvPr>
            <p:custDataLst>
              <p:tags r:id="rId7"/>
            </p:custDataLst>
          </p:nvPr>
        </p:nvSpPr>
        <p:spPr>
          <a:xfrm>
            <a:off x="461253" y="354431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8"/>
            </p:custDataLst>
          </p:nvPr>
        </p:nvSpPr>
        <p:spPr>
          <a:xfrm>
            <a:off x="1328028" y="4362990"/>
            <a:ext cx="5878286" cy="83099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Microsoft Yahei"/>
                <a:ea typeface="Microsoft Yahei"/>
                <a:sym typeface="Microsoft Yahei"/>
              </a:rPr>
              <a:t>所有控制寄存器向总线数据的控制信号</a:t>
            </a:r>
            <a:r>
              <a:rPr lang="en-US" altLang="zh-CN" sz="2400" dirty="0">
                <a:solidFill>
                  <a:srgbClr val="000000"/>
                </a:solidFill>
                <a:latin typeface="Microsoft Yahei"/>
                <a:ea typeface="Microsoft Yahei"/>
                <a:sym typeface="Microsoft Yahei"/>
              </a:rPr>
              <a:t>,</a:t>
            </a:r>
            <a:r>
              <a:rPr lang="zh-CN" altLang="en-US" sz="2400" dirty="0">
                <a:solidFill>
                  <a:srgbClr val="000000"/>
                </a:solidFill>
                <a:latin typeface="Microsoft Yahei"/>
                <a:ea typeface="Microsoft Yahei"/>
                <a:sym typeface="Microsoft Yahei"/>
              </a:rPr>
              <a:t>如</a:t>
            </a:r>
            <a:r>
              <a:rPr lang="en-US" altLang="zh-CN" sz="2400" dirty="0">
                <a:solidFill>
                  <a:srgbClr val="000000"/>
                </a:solidFill>
                <a:latin typeface="Microsoft Yahei"/>
                <a:ea typeface="Microsoft Yahei"/>
                <a:sym typeface="Microsoft Yahei"/>
              </a:rPr>
              <a:t>R2out, </a:t>
            </a:r>
            <a:r>
              <a:rPr lang="en-US" altLang="zh-CN" sz="2400" dirty="0" err="1">
                <a:solidFill>
                  <a:srgbClr val="000000"/>
                </a:solidFill>
                <a:latin typeface="Microsoft Yahei"/>
                <a:ea typeface="Microsoft Yahei"/>
                <a:sym typeface="Microsoft Yahei"/>
              </a:rPr>
              <a:t>Zout</a:t>
            </a:r>
            <a:r>
              <a:rPr lang="zh-CN" altLang="en-US" sz="2400" dirty="0">
                <a:solidFill>
                  <a:srgbClr val="000000"/>
                </a:solidFill>
                <a:latin typeface="Microsoft Yahei"/>
                <a:ea typeface="Microsoft Yahei"/>
                <a:sym typeface="Microsoft Yahei"/>
              </a:rPr>
              <a:t>等都一定不能同时有效</a:t>
            </a:r>
          </a:p>
        </p:txBody>
      </p:sp>
      <p:sp>
        <p:nvSpPr>
          <p:cNvPr id="16" name="矩形 15"/>
          <p:cNvSpPr>
            <a:spLocks noChangeAspect="1"/>
          </p:cNvSpPr>
          <p:nvPr>
            <p:custDataLst>
              <p:tags r:id="rId9"/>
            </p:custDataLst>
          </p:nvPr>
        </p:nvSpPr>
        <p:spPr>
          <a:xfrm>
            <a:off x="461253" y="4521312"/>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10"/>
            </p:custDataLst>
          </p:nvPr>
        </p:nvSpPr>
        <p:spPr>
          <a:xfrm>
            <a:off x="1306255" y="5437960"/>
            <a:ext cx="6052487" cy="83099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Microsoft Yahei"/>
                <a:ea typeface="Microsoft Yahei"/>
                <a:sym typeface="Microsoft Yahei"/>
              </a:rPr>
              <a:t>所有控制从总线向寄存器输入的控制信号</a:t>
            </a:r>
            <a:r>
              <a:rPr lang="en-US" altLang="zh-CN" sz="2400" dirty="0">
                <a:solidFill>
                  <a:srgbClr val="000000"/>
                </a:solidFill>
                <a:latin typeface="Microsoft Yahei"/>
                <a:ea typeface="Microsoft Yahei"/>
                <a:sym typeface="Microsoft Yahei"/>
              </a:rPr>
              <a:t>,</a:t>
            </a:r>
          </a:p>
          <a:p>
            <a:r>
              <a:rPr lang="zh-CN" altLang="en-US" sz="2400" dirty="0">
                <a:solidFill>
                  <a:srgbClr val="000000"/>
                </a:solidFill>
                <a:latin typeface="Microsoft Yahei"/>
                <a:ea typeface="Microsoft Yahei"/>
                <a:sym typeface="Microsoft Yahei"/>
              </a:rPr>
              <a:t>如</a:t>
            </a:r>
            <a:r>
              <a:rPr lang="en-US" altLang="zh-CN" sz="2400" dirty="0">
                <a:solidFill>
                  <a:srgbClr val="000000"/>
                </a:solidFill>
                <a:latin typeface="Microsoft Yahei"/>
                <a:ea typeface="Microsoft Yahei"/>
                <a:sym typeface="Microsoft Yahei"/>
              </a:rPr>
              <a:t>Xin,R2in</a:t>
            </a:r>
            <a:r>
              <a:rPr lang="zh-CN" altLang="en-US" sz="2400" dirty="0">
                <a:solidFill>
                  <a:srgbClr val="000000"/>
                </a:solidFill>
                <a:latin typeface="Microsoft Yahei"/>
                <a:ea typeface="Microsoft Yahei"/>
                <a:sym typeface="Microsoft Yahei"/>
              </a:rPr>
              <a:t>等一定不能同时有效</a:t>
            </a:r>
          </a:p>
        </p:txBody>
      </p:sp>
      <p:sp>
        <p:nvSpPr>
          <p:cNvPr id="18" name="矩形 17"/>
          <p:cNvSpPr>
            <a:spLocks noChangeAspect="1"/>
          </p:cNvSpPr>
          <p:nvPr>
            <p:custDataLst>
              <p:tags r:id="rId11"/>
            </p:custDataLst>
          </p:nvPr>
        </p:nvSpPr>
        <p:spPr>
          <a:xfrm>
            <a:off x="439481" y="5596282"/>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Microsoft Yahei"/>
                <a:ea typeface="Microsoft Yahei"/>
                <a:sym typeface="Microsoft Yahei"/>
              </a:rPr>
              <a:t>D</a:t>
            </a:r>
            <a:endParaRPr lang="zh-CN" altLang="en-US" sz="1600" dirty="0">
              <a:solidFill>
                <a:srgbClr val="FFFFFF"/>
              </a:solidFill>
              <a:latin typeface="Microsoft Yahei"/>
              <a:ea typeface="Microsoft Yahei"/>
              <a:sym typeface="Microsoft Yahei"/>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776226"/>
            <a:ext cx="3253105"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600">
                <a:solidFill>
                  <a:srgbClr val="000000"/>
                </a:solidFill>
                <a:latin typeface="Microsoft Yahei"/>
                <a:ea typeface="Microsoft Yahei"/>
                <a:sym typeface="Microsoft Yahei"/>
              </a:rPr>
              <a:t>ABC</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输入的可以同时有效。</a:t>
            </a:r>
            <a:endParaRPr lang="zh-CN" altLang="en-US" sz="2600" dirty="0">
              <a:solidFill>
                <a:srgbClr val="000000"/>
              </a:solidFill>
              <a:latin typeface="Microsoft Yahei"/>
              <a:ea typeface="Microsoft Yahei"/>
              <a:sym typeface="Microsoft Yahei"/>
            </a:endParaRPr>
          </a:p>
        </p:txBody>
      </p:sp>
      <p:sp>
        <p:nvSpPr>
          <p:cNvPr id="27" name="圆角矩形 26"/>
          <p:cNvSpPr/>
          <p:nvPr>
            <p:custDataLst>
              <p:tags r:id="rId15"/>
            </p:custDataLst>
          </p:nvPr>
        </p:nvSpPr>
        <p:spPr>
          <a:xfrm>
            <a:off x="9240599" y="6208606"/>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8" name="图片 27"/>
          <p:cNvPicPr/>
          <p:nvPr/>
        </p:nvPicPr>
        <p:blipFill>
          <a:blip r:embed="rId31"/>
          <a:stretch>
            <a:fillRect/>
          </a:stretch>
        </p:blipFill>
        <p:spPr>
          <a:xfrm>
            <a:off x="7029359" y="1572665"/>
            <a:ext cx="5162641" cy="4056274"/>
          </a:xfrm>
          <a:prstGeom prst="rect">
            <a:avLst/>
          </a:prstGeom>
        </p:spPr>
      </p:pic>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38173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731423" y="608281"/>
            <a:ext cx="10905405" cy="95410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800" dirty="0">
                <a:solidFill>
                  <a:srgbClr val="000000"/>
                </a:solidFill>
                <a:latin typeface="Microsoft Yahei"/>
                <a:ea typeface="Microsoft Yahei"/>
                <a:sym typeface="Microsoft Yahei"/>
              </a:rPr>
              <a:t>5 </a:t>
            </a:r>
            <a:r>
              <a:rPr lang="zh-CN" altLang="en-US" sz="2800" dirty="0">
                <a:solidFill>
                  <a:srgbClr val="000000"/>
                </a:solidFill>
                <a:latin typeface="Microsoft Yahei"/>
                <a:ea typeface="Microsoft Yahei"/>
                <a:sym typeface="Microsoft Yahei"/>
              </a:rPr>
              <a:t>下图为另一种单总线结构的</a:t>
            </a:r>
            <a:r>
              <a:rPr lang="en-US" altLang="zh-CN" sz="2800" dirty="0">
                <a:solidFill>
                  <a:srgbClr val="000000"/>
                </a:solidFill>
                <a:latin typeface="Microsoft Yahei"/>
                <a:ea typeface="Microsoft Yahei"/>
                <a:sym typeface="Microsoft Yahei"/>
              </a:rPr>
              <a:t>CPU</a:t>
            </a:r>
            <a:r>
              <a:rPr lang="zh-CN" altLang="en-US" sz="2800" dirty="0">
                <a:solidFill>
                  <a:srgbClr val="000000"/>
                </a:solidFill>
                <a:latin typeface="Microsoft Yahei"/>
                <a:ea typeface="Microsoft Yahei"/>
                <a:sym typeface="Microsoft Yahei"/>
              </a:rPr>
              <a:t>原理图</a:t>
            </a:r>
            <a:r>
              <a:rPr lang="en-US" altLang="zh-CN" sz="2800" dirty="0">
                <a:solidFill>
                  <a:srgbClr val="000000"/>
                </a:solidFill>
                <a:latin typeface="Microsoft Yahei"/>
                <a:ea typeface="Microsoft Yahei"/>
                <a:sym typeface="Microsoft Yahei"/>
              </a:rPr>
              <a:t>,</a:t>
            </a:r>
            <a:r>
              <a:rPr lang="zh-CN" altLang="en-US" sz="2800" dirty="0">
                <a:solidFill>
                  <a:srgbClr val="000000"/>
                </a:solidFill>
                <a:latin typeface="Microsoft Yahei"/>
                <a:ea typeface="Microsoft Yahei"/>
                <a:sym typeface="Microsoft Yahei"/>
              </a:rPr>
              <a:t>假定</a:t>
            </a:r>
            <a:r>
              <a:rPr lang="en-US" altLang="zh-CN" sz="2800" dirty="0" err="1">
                <a:solidFill>
                  <a:srgbClr val="000000"/>
                </a:solidFill>
                <a:latin typeface="Microsoft Yahei"/>
                <a:ea typeface="Microsoft Yahei"/>
                <a:sym typeface="Microsoft Yahei"/>
              </a:rPr>
              <a:t>PCout</a:t>
            </a:r>
            <a:r>
              <a:rPr lang="en-US" altLang="zh-CN" sz="2800" dirty="0">
                <a:solidFill>
                  <a:srgbClr val="000000"/>
                </a:solidFill>
                <a:latin typeface="Microsoft Yahei"/>
                <a:ea typeface="Microsoft Yahei"/>
                <a:sym typeface="Microsoft Yahei"/>
              </a:rPr>
              <a:t> </a:t>
            </a:r>
            <a:r>
              <a:rPr lang="zh-CN" altLang="en-US" sz="2800" dirty="0">
                <a:solidFill>
                  <a:srgbClr val="000000"/>
                </a:solidFill>
                <a:latin typeface="Microsoft Yahei"/>
                <a:ea typeface="Microsoft Yahei"/>
                <a:sym typeface="Microsoft Yahei"/>
              </a:rPr>
              <a:t>兼有使</a:t>
            </a:r>
            <a:r>
              <a:rPr lang="en-US" altLang="zh-CN" sz="2800" dirty="0">
                <a:solidFill>
                  <a:srgbClr val="000000"/>
                </a:solidFill>
                <a:latin typeface="Microsoft Yahei"/>
                <a:ea typeface="Microsoft Yahei"/>
                <a:sym typeface="Microsoft Yahei"/>
              </a:rPr>
              <a:t>PC +”1"</a:t>
            </a:r>
            <a:r>
              <a:rPr lang="zh-CN" altLang="en-US" sz="2800" dirty="0">
                <a:solidFill>
                  <a:srgbClr val="000000"/>
                </a:solidFill>
                <a:latin typeface="Microsoft Yahei"/>
                <a:ea typeface="Microsoft Yahei"/>
                <a:sym typeface="Microsoft Yahei"/>
              </a:rPr>
              <a:t>的功能</a:t>
            </a:r>
            <a:r>
              <a:rPr lang="en-US" altLang="zh-CN" sz="2800" dirty="0">
                <a:solidFill>
                  <a:srgbClr val="000000"/>
                </a:solidFill>
                <a:latin typeface="Microsoft Yahei"/>
                <a:ea typeface="Microsoft Yahei"/>
                <a:sym typeface="Microsoft Yahei"/>
              </a:rPr>
              <a:t>,</a:t>
            </a:r>
            <a:r>
              <a:rPr lang="zh-CN" altLang="en-US" sz="2800" dirty="0">
                <a:solidFill>
                  <a:srgbClr val="000000"/>
                </a:solidFill>
                <a:latin typeface="Microsoft Yahei"/>
                <a:ea typeface="Microsoft Yahei"/>
                <a:sym typeface="Microsoft Yahei"/>
              </a:rPr>
              <a:t>围绕该图的下列描述中</a:t>
            </a:r>
            <a:r>
              <a:rPr lang="en-US" altLang="zh-CN" sz="2800" dirty="0">
                <a:solidFill>
                  <a:srgbClr val="000000"/>
                </a:solidFill>
                <a:latin typeface="Microsoft Yahei"/>
                <a:ea typeface="Microsoft Yahei"/>
                <a:sym typeface="Microsoft Yahei"/>
              </a:rPr>
              <a:t>,</a:t>
            </a:r>
            <a:r>
              <a:rPr lang="zh-CN" altLang="en-US" sz="2800" dirty="0">
                <a:solidFill>
                  <a:srgbClr val="000000"/>
                </a:solidFill>
                <a:latin typeface="Microsoft Yahei"/>
                <a:ea typeface="Microsoft Yahei"/>
                <a:sym typeface="Microsoft Yahei"/>
              </a:rPr>
              <a:t>正确的是</a:t>
            </a:r>
            <a:r>
              <a:rPr lang="en-US" altLang="zh-CN" sz="2800" dirty="0">
                <a:solidFill>
                  <a:srgbClr val="000000"/>
                </a:solidFill>
                <a:latin typeface="Microsoft Yahei"/>
                <a:ea typeface="Microsoft Yahei"/>
                <a:sym typeface="Microsoft Yahei"/>
              </a:rPr>
              <a:t>() (</a:t>
            </a:r>
            <a:r>
              <a:rPr lang="zh-CN" altLang="en-US" sz="2800" dirty="0">
                <a:solidFill>
                  <a:srgbClr val="000000"/>
                </a:solidFill>
                <a:latin typeface="Microsoft Yahei"/>
                <a:ea typeface="Microsoft Yahei"/>
                <a:sym typeface="Microsoft Yahei"/>
              </a:rPr>
              <a:t>多选</a:t>
            </a:r>
            <a:r>
              <a:rPr lang="en-US" altLang="zh-CN" sz="2800" dirty="0">
                <a:solidFill>
                  <a:srgbClr val="000000"/>
                </a:solidFill>
                <a:latin typeface="Microsoft Yahei"/>
                <a:ea typeface="Microsoft Yahei"/>
                <a:sym typeface="Microsoft Yahei"/>
              </a:rPr>
              <a:t>)</a:t>
            </a:r>
            <a:endParaRPr lang="zh-CN" altLang="en-US" sz="28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1206500" y="1881634"/>
            <a:ext cx="3844471"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实现 </a:t>
            </a:r>
            <a:r>
              <a:rPr lang="en-US" altLang="zh-CN" sz="2600" dirty="0">
                <a:solidFill>
                  <a:srgbClr val="000000"/>
                </a:solidFill>
                <a:latin typeface="Microsoft Yahei"/>
                <a:ea typeface="Microsoft Yahei"/>
                <a:sym typeface="Microsoft Yahei"/>
              </a:rPr>
              <a:t>PC + "1"</a:t>
            </a:r>
            <a:r>
              <a:rPr lang="zh-CN" altLang="en-US" sz="2600" dirty="0">
                <a:solidFill>
                  <a:srgbClr val="000000"/>
                </a:solidFill>
                <a:latin typeface="Microsoft Yahei"/>
                <a:ea typeface="Microsoft Yahei"/>
                <a:sym typeface="Microsoft Yahei"/>
              </a:rPr>
              <a:t>的</a:t>
            </a:r>
            <a:endParaRPr lang="en-US" altLang="zh-CN" sz="2600" dirty="0">
              <a:solidFill>
                <a:srgbClr val="000000"/>
              </a:solidFill>
              <a:latin typeface="Microsoft Yahei"/>
              <a:ea typeface="Microsoft Yahei"/>
              <a:sym typeface="Microsoft Yahei"/>
            </a:endParaRPr>
          </a:p>
          <a:p>
            <a:r>
              <a:rPr lang="zh-CN" altLang="en-US" sz="2600" dirty="0">
                <a:solidFill>
                  <a:srgbClr val="000000"/>
                </a:solidFill>
                <a:latin typeface="Microsoft Yahei"/>
                <a:ea typeface="Microsoft Yahei"/>
                <a:sym typeface="Microsoft Yahei"/>
              </a:rPr>
              <a:t>数据通路是  </a:t>
            </a:r>
            <a:r>
              <a:rPr lang="en-US" altLang="zh-CN" sz="2600" dirty="0">
                <a:solidFill>
                  <a:srgbClr val="000000"/>
                </a:solidFill>
                <a:latin typeface="Microsoft Yahei"/>
                <a:ea typeface="Microsoft Yahei"/>
                <a:sym typeface="Microsoft Yahei"/>
              </a:rPr>
              <a:t>PC -&gt; PC</a:t>
            </a:r>
            <a:endParaRPr lang="zh-CN" altLang="en-US" sz="2600" dirty="0">
              <a:solidFill>
                <a:srgbClr val="000000"/>
              </a:solidFill>
              <a:latin typeface="Microsoft Yahei"/>
              <a:ea typeface="Microsoft Yahei"/>
              <a:sym typeface="Microsoft Yahei"/>
            </a:endParaRPr>
          </a:p>
        </p:txBody>
      </p:sp>
      <p:sp>
        <p:nvSpPr>
          <p:cNvPr id="10" name="矩形 9"/>
          <p:cNvSpPr>
            <a:spLocks noChangeAspect="1"/>
          </p:cNvSpPr>
          <p:nvPr>
            <p:custDataLst>
              <p:tags r:id="rId4"/>
            </p:custDataLst>
          </p:nvPr>
        </p:nvSpPr>
        <p:spPr>
          <a:xfrm>
            <a:off x="339725" y="2070735"/>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1206500" y="3032806"/>
            <a:ext cx="4977625"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取指令的数据通路为</a:t>
            </a:r>
            <a:r>
              <a:rPr lang="en-US" altLang="zh-CN" sz="2600" dirty="0">
                <a:solidFill>
                  <a:srgbClr val="000000"/>
                </a:solidFill>
                <a:latin typeface="Microsoft Yahei"/>
                <a:ea typeface="Microsoft Yahei"/>
                <a:sym typeface="Microsoft Yahei"/>
              </a:rPr>
              <a:t>:</a:t>
            </a:r>
          </a:p>
          <a:p>
            <a:r>
              <a:rPr lang="en-US" altLang="zh-CN" sz="2600" dirty="0">
                <a:solidFill>
                  <a:srgbClr val="000000"/>
                </a:solidFill>
                <a:latin typeface="Microsoft Yahei"/>
                <a:ea typeface="Microsoft Yahei"/>
                <a:sym typeface="Microsoft Yahei"/>
              </a:rPr>
              <a:t> PC-&gt; AR -&gt; </a:t>
            </a:r>
            <a:r>
              <a:rPr lang="zh-CN" altLang="en-US" sz="2600" dirty="0">
                <a:solidFill>
                  <a:srgbClr val="000000"/>
                </a:solidFill>
                <a:latin typeface="Microsoft Yahei"/>
                <a:ea typeface="Microsoft Yahei"/>
                <a:sym typeface="Microsoft Yahei"/>
              </a:rPr>
              <a:t>主存 </a:t>
            </a:r>
            <a:r>
              <a:rPr lang="en-US" altLang="zh-CN" sz="2600" dirty="0">
                <a:solidFill>
                  <a:srgbClr val="000000"/>
                </a:solidFill>
                <a:latin typeface="Microsoft Yahei"/>
                <a:ea typeface="Microsoft Yahei"/>
                <a:sym typeface="Microsoft Yahei"/>
              </a:rPr>
              <a:t>-&gt; DR -&gt; IR</a:t>
            </a:r>
            <a:endParaRPr lang="zh-CN" altLang="en-US" sz="2600" dirty="0">
              <a:solidFill>
                <a:srgbClr val="000000"/>
              </a:solidFill>
              <a:latin typeface="Microsoft Yahei"/>
              <a:ea typeface="Microsoft Yahei"/>
              <a:sym typeface="Microsoft Yahei"/>
            </a:endParaRPr>
          </a:p>
        </p:txBody>
      </p:sp>
      <p:sp>
        <p:nvSpPr>
          <p:cNvPr id="12" name="矩形 11"/>
          <p:cNvSpPr>
            <a:spLocks noChangeAspect="1"/>
          </p:cNvSpPr>
          <p:nvPr>
            <p:custDataLst>
              <p:tags r:id="rId6"/>
            </p:custDataLst>
          </p:nvPr>
        </p:nvSpPr>
        <p:spPr>
          <a:xfrm>
            <a:off x="339725" y="3221907"/>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1206500" y="4158446"/>
            <a:ext cx="4977625" cy="769441"/>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200" dirty="0" err="1">
                <a:solidFill>
                  <a:srgbClr val="000000"/>
                </a:solidFill>
                <a:latin typeface="Microsoft Yahei"/>
                <a:ea typeface="Microsoft Yahei"/>
                <a:sym typeface="Microsoft Yahei"/>
              </a:rPr>
              <a:t>PCout</a:t>
            </a:r>
            <a:r>
              <a:rPr lang="zh-CN" altLang="en-US" sz="2200" dirty="0">
                <a:solidFill>
                  <a:srgbClr val="000000"/>
                </a:solidFill>
                <a:latin typeface="Microsoft Yahei"/>
                <a:ea typeface="Microsoft Yahei"/>
                <a:sym typeface="Microsoft Yahei"/>
              </a:rPr>
              <a:t>、</a:t>
            </a:r>
            <a:r>
              <a:rPr lang="en-US" altLang="zh-CN" sz="2200" dirty="0" err="1">
                <a:solidFill>
                  <a:srgbClr val="000000"/>
                </a:solidFill>
                <a:latin typeface="Microsoft Yahei"/>
                <a:ea typeface="Microsoft Yahei"/>
                <a:sym typeface="Microsoft Yahei"/>
              </a:rPr>
              <a:t>DRout</a:t>
            </a:r>
            <a:r>
              <a:rPr lang="en-US" altLang="zh-CN" sz="2200" dirty="0">
                <a:solidFill>
                  <a:srgbClr val="000000"/>
                </a:solidFill>
                <a:latin typeface="Microsoft Yahei"/>
                <a:ea typeface="Microsoft Yahei"/>
                <a:sym typeface="Microsoft Yahei"/>
              </a:rPr>
              <a:t> </a:t>
            </a:r>
            <a:r>
              <a:rPr lang="zh-CN" altLang="en-US" sz="2200" dirty="0">
                <a:solidFill>
                  <a:srgbClr val="000000"/>
                </a:solidFill>
                <a:latin typeface="Microsoft Yahei"/>
                <a:ea typeface="Microsoft Yahei"/>
                <a:sym typeface="Microsoft Yahei"/>
              </a:rPr>
              <a:t>、 </a:t>
            </a:r>
            <a:r>
              <a:rPr lang="en-US" altLang="zh-CN" sz="2200" dirty="0">
                <a:solidFill>
                  <a:srgbClr val="000000"/>
                </a:solidFill>
                <a:latin typeface="Microsoft Yahei"/>
                <a:ea typeface="Microsoft Yahei"/>
                <a:sym typeface="Microsoft Yahei"/>
              </a:rPr>
              <a:t>IRA out </a:t>
            </a:r>
          </a:p>
          <a:p>
            <a:r>
              <a:rPr lang="en-US" altLang="zh-CN" sz="2200" dirty="0">
                <a:solidFill>
                  <a:srgbClr val="000000"/>
                </a:solidFill>
                <a:latin typeface="Microsoft Yahei"/>
                <a:ea typeface="Microsoft Yahei"/>
                <a:sym typeface="Microsoft Yahei"/>
              </a:rPr>
              <a:t> </a:t>
            </a:r>
            <a:r>
              <a:rPr lang="zh-CN" altLang="en-US" sz="2200" dirty="0">
                <a:solidFill>
                  <a:srgbClr val="000000"/>
                </a:solidFill>
                <a:latin typeface="Microsoft Yahei"/>
                <a:ea typeface="Microsoft Yahei"/>
                <a:sym typeface="Microsoft Yahei"/>
              </a:rPr>
              <a:t>及 </a:t>
            </a:r>
            <a:r>
              <a:rPr lang="en-US" altLang="zh-CN" sz="2200" dirty="0">
                <a:solidFill>
                  <a:srgbClr val="000000"/>
                </a:solidFill>
                <a:latin typeface="Microsoft Yahei"/>
                <a:ea typeface="Microsoft Yahei"/>
                <a:sym typeface="Microsoft Yahei"/>
              </a:rPr>
              <a:t>bus1-&gt;BUS </a:t>
            </a:r>
            <a:r>
              <a:rPr lang="zh-CN" altLang="en-US" sz="2200" dirty="0">
                <a:solidFill>
                  <a:srgbClr val="000000"/>
                </a:solidFill>
                <a:latin typeface="Microsoft Yahei"/>
                <a:ea typeface="Microsoft Yahei"/>
                <a:sym typeface="Microsoft Yahei"/>
              </a:rPr>
              <a:t>都一定不能同时有效</a:t>
            </a:r>
          </a:p>
        </p:txBody>
      </p:sp>
      <p:sp>
        <p:nvSpPr>
          <p:cNvPr id="14" name="矩形 13"/>
          <p:cNvSpPr>
            <a:spLocks noChangeAspect="1"/>
          </p:cNvSpPr>
          <p:nvPr>
            <p:custDataLst>
              <p:tags r:id="rId8"/>
            </p:custDataLst>
          </p:nvPr>
        </p:nvSpPr>
        <p:spPr>
          <a:xfrm>
            <a:off x="339725" y="4285991"/>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1206500" y="5156289"/>
            <a:ext cx="8310880" cy="83099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Microsoft Yahei"/>
                <a:ea typeface="Microsoft Yahei"/>
                <a:sym typeface="Microsoft Yahei"/>
              </a:rPr>
              <a:t>某采用间接寻址的指令其执行阶段的数据通路</a:t>
            </a:r>
            <a:endParaRPr lang="en-US" altLang="zh-CN" sz="2400" dirty="0">
              <a:solidFill>
                <a:srgbClr val="000000"/>
              </a:solidFill>
              <a:latin typeface="Microsoft Yahei"/>
              <a:ea typeface="Microsoft Yahei"/>
              <a:sym typeface="Microsoft Yahei"/>
            </a:endParaRPr>
          </a:p>
          <a:p>
            <a:r>
              <a:rPr lang="zh-CN" altLang="en-US" sz="2400" dirty="0">
                <a:solidFill>
                  <a:srgbClr val="000000"/>
                </a:solidFill>
                <a:latin typeface="Microsoft Yahei"/>
                <a:ea typeface="Microsoft Yahei"/>
                <a:sym typeface="Microsoft Yahei"/>
              </a:rPr>
              <a:t>一定包含</a:t>
            </a:r>
            <a:r>
              <a:rPr lang="en-US" altLang="zh-CN" sz="2400" dirty="0">
                <a:solidFill>
                  <a:srgbClr val="000000"/>
                </a:solidFill>
                <a:latin typeface="Microsoft Yahei"/>
                <a:ea typeface="Microsoft Yahei"/>
                <a:sym typeface="Microsoft Yahei"/>
              </a:rPr>
              <a:t>:IR -&gt; AR -&gt;</a:t>
            </a:r>
            <a:r>
              <a:rPr lang="zh-CN" altLang="en-US" sz="2400" dirty="0">
                <a:solidFill>
                  <a:srgbClr val="000000"/>
                </a:solidFill>
                <a:latin typeface="Microsoft Yahei"/>
                <a:ea typeface="Microsoft Yahei"/>
                <a:sym typeface="Microsoft Yahei"/>
              </a:rPr>
              <a:t>主存 </a:t>
            </a:r>
            <a:r>
              <a:rPr lang="en-US" altLang="zh-CN" sz="2400" dirty="0">
                <a:solidFill>
                  <a:srgbClr val="000000"/>
                </a:solidFill>
                <a:latin typeface="Microsoft Yahei"/>
                <a:ea typeface="Microsoft Yahei"/>
                <a:sym typeface="Microsoft Yahei"/>
              </a:rPr>
              <a:t>-&gt;DR-&gt;AR-&gt;</a:t>
            </a:r>
            <a:r>
              <a:rPr lang="zh-CN" altLang="en-US" sz="2400" dirty="0">
                <a:solidFill>
                  <a:srgbClr val="000000"/>
                </a:solidFill>
                <a:latin typeface="Microsoft Yahei"/>
                <a:ea typeface="Microsoft Yahei"/>
                <a:sym typeface="Microsoft Yahei"/>
              </a:rPr>
              <a:t>主存</a:t>
            </a:r>
            <a:r>
              <a:rPr lang="en-US" altLang="zh-CN" sz="2400" dirty="0">
                <a:solidFill>
                  <a:srgbClr val="000000"/>
                </a:solidFill>
                <a:latin typeface="Microsoft Yahei"/>
                <a:ea typeface="Microsoft Yahei"/>
                <a:sym typeface="Microsoft Yahei"/>
              </a:rPr>
              <a:t>-&gt;DR</a:t>
            </a:r>
            <a:endParaRPr lang="zh-CN" altLang="en-US" sz="2400" dirty="0">
              <a:solidFill>
                <a:srgbClr val="000000"/>
              </a:solidFill>
              <a:latin typeface="Microsoft Yahei"/>
              <a:ea typeface="Microsoft Yahei"/>
              <a:sym typeface="Microsoft Yahei"/>
            </a:endParaRPr>
          </a:p>
        </p:txBody>
      </p:sp>
      <p:sp>
        <p:nvSpPr>
          <p:cNvPr id="16" name="矩形 15"/>
          <p:cNvSpPr>
            <a:spLocks noChangeAspect="1"/>
          </p:cNvSpPr>
          <p:nvPr>
            <p:custDataLst>
              <p:tags r:id="rId10"/>
            </p:custDataLst>
          </p:nvPr>
        </p:nvSpPr>
        <p:spPr>
          <a:xfrm>
            <a:off x="339725" y="532830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978660"/>
            <a:ext cx="2183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600">
                <a:solidFill>
                  <a:srgbClr val="000000"/>
                </a:solidFill>
                <a:latin typeface="Microsoft Yahei"/>
                <a:ea typeface="Microsoft Yahei"/>
                <a:sym typeface="Microsoft Yahei"/>
              </a:rPr>
              <a:t>ABCD</a:t>
            </a:r>
            <a:r>
              <a:rPr lang="zh-CN" altLang="en-US" sz="2600">
                <a:solidFill>
                  <a:srgbClr val="000000"/>
                </a:solidFill>
                <a:latin typeface="Microsoft Yahei"/>
                <a:ea typeface="Microsoft Yahei"/>
                <a:sym typeface="Microsoft Yahei"/>
              </a:rPr>
              <a:t>正确。</a:t>
            </a:r>
            <a:endParaRPr lang="zh-CN" altLang="en-US" sz="26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6" name="图片 25"/>
          <p:cNvPicPr/>
          <p:nvPr/>
        </p:nvPicPr>
        <p:blipFill>
          <a:blip r:embed="rId31"/>
          <a:stretch>
            <a:fillRect/>
          </a:stretch>
        </p:blipFill>
        <p:spPr>
          <a:xfrm>
            <a:off x="6184125" y="1699091"/>
            <a:ext cx="6007875" cy="3457198"/>
          </a:xfrm>
          <a:prstGeom prst="rect">
            <a:avLst/>
          </a:prstGeom>
        </p:spPr>
      </p:pic>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7"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95295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943429" y="766095"/>
            <a:ext cx="9699171"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6 </a:t>
            </a:r>
            <a:r>
              <a:rPr lang="zh-CN" altLang="en-US" sz="2600" dirty="0">
                <a:solidFill>
                  <a:srgbClr val="000000"/>
                </a:solidFill>
                <a:latin typeface="Microsoft Yahei"/>
                <a:ea typeface="Microsoft Yahei"/>
                <a:sym typeface="Microsoft Yahei"/>
              </a:rPr>
              <a:t>下图为基于专用通路的 </a:t>
            </a:r>
            <a:r>
              <a:rPr lang="en-US" altLang="zh-CN" sz="2600" dirty="0">
                <a:solidFill>
                  <a:srgbClr val="000000"/>
                </a:solidFill>
                <a:latin typeface="Microsoft Yahei"/>
                <a:ea typeface="Microsoft Yahei"/>
                <a:sym typeface="Microsoft Yahei"/>
              </a:rPr>
              <a:t>CPU</a:t>
            </a:r>
            <a:r>
              <a:rPr lang="zh-CN" altLang="en-US" sz="2600" dirty="0">
                <a:solidFill>
                  <a:srgbClr val="000000"/>
                </a:solidFill>
                <a:latin typeface="Microsoft Yahei"/>
                <a:ea typeface="Microsoft Yahei"/>
                <a:sym typeface="Microsoft Yahei"/>
              </a:rPr>
              <a:t>结构，围绕该图的下列描述中</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正确的是</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多选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1426029" y="1948502"/>
            <a:ext cx="3526971"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取指令的数据通路为</a:t>
            </a:r>
            <a:endParaRPr lang="en-US" altLang="zh-CN" sz="2600" dirty="0">
              <a:solidFill>
                <a:srgbClr val="000000"/>
              </a:solidFill>
              <a:latin typeface="Microsoft Yahei"/>
              <a:ea typeface="Microsoft Yahei"/>
              <a:sym typeface="Microsoft Yahei"/>
            </a:endParaRPr>
          </a:p>
          <a:p>
            <a:r>
              <a:rPr lang="zh-CN" altLang="en-US" sz="2600" dirty="0">
                <a:solidFill>
                  <a:srgbClr val="000000"/>
                </a:solidFill>
                <a:latin typeface="Microsoft Yahei"/>
                <a:ea typeface="Microsoft Yahei"/>
                <a:sym typeface="Microsoft Yahei"/>
              </a:rPr>
              <a:t>  </a:t>
            </a:r>
            <a:r>
              <a:rPr lang="en-US" altLang="zh-CN" sz="2600" dirty="0">
                <a:solidFill>
                  <a:srgbClr val="000000"/>
                </a:solidFill>
                <a:latin typeface="Microsoft Yahei"/>
                <a:ea typeface="Microsoft Yahei"/>
                <a:sym typeface="Microsoft Yahei"/>
              </a:rPr>
              <a:t>PC-&gt; </a:t>
            </a:r>
            <a:r>
              <a:rPr lang="zh-CN" altLang="en-US" sz="2600" dirty="0">
                <a:solidFill>
                  <a:srgbClr val="000000"/>
                </a:solidFill>
                <a:latin typeface="Microsoft Yahei"/>
                <a:ea typeface="Microsoft Yahei"/>
                <a:sym typeface="Microsoft Yahei"/>
              </a:rPr>
              <a:t>指令寄存器</a:t>
            </a:r>
          </a:p>
        </p:txBody>
      </p:sp>
      <p:sp>
        <p:nvSpPr>
          <p:cNvPr id="10" name="矩形 9"/>
          <p:cNvSpPr>
            <a:spLocks noChangeAspect="1"/>
          </p:cNvSpPr>
          <p:nvPr>
            <p:custDataLst>
              <p:tags r:id="rId4"/>
            </p:custDataLst>
          </p:nvPr>
        </p:nvSpPr>
        <p:spPr>
          <a:xfrm>
            <a:off x="559254" y="2137603"/>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1426029" y="3043761"/>
            <a:ext cx="4985657" cy="120032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Microsoft Yahei"/>
                <a:ea typeface="Microsoft Yahei"/>
                <a:sym typeface="Microsoft Yahei"/>
              </a:rPr>
              <a:t>完成</a:t>
            </a:r>
            <a:r>
              <a:rPr lang="en-US" altLang="zh-CN" sz="2400" dirty="0">
                <a:solidFill>
                  <a:srgbClr val="000000"/>
                </a:solidFill>
                <a:latin typeface="Microsoft Yahei"/>
                <a:ea typeface="Microsoft Yahei"/>
                <a:sym typeface="Microsoft Yahei"/>
              </a:rPr>
              <a:t>PC </a:t>
            </a:r>
            <a:r>
              <a:rPr lang="zh-CN" altLang="en-US" sz="2400" dirty="0">
                <a:solidFill>
                  <a:srgbClr val="000000"/>
                </a:solidFill>
                <a:latin typeface="Microsoft Yahei"/>
                <a:ea typeface="Microsoft Yahei"/>
                <a:sym typeface="Microsoft Yahei"/>
              </a:rPr>
              <a:t>增量操作的数据通路为</a:t>
            </a:r>
            <a:r>
              <a:rPr lang="en-US" altLang="zh-CN" sz="2400" dirty="0">
                <a:solidFill>
                  <a:srgbClr val="000000"/>
                </a:solidFill>
                <a:latin typeface="Microsoft Yahei"/>
                <a:ea typeface="Microsoft Yahei"/>
                <a:sym typeface="Microsoft Yahei"/>
              </a:rPr>
              <a:t>:</a:t>
            </a:r>
          </a:p>
          <a:p>
            <a:r>
              <a:rPr lang="en-US" altLang="zh-CN" sz="2400" dirty="0">
                <a:solidFill>
                  <a:srgbClr val="000000"/>
                </a:solidFill>
                <a:latin typeface="Microsoft Yahei"/>
                <a:ea typeface="Microsoft Yahei"/>
                <a:sym typeface="Microsoft Yahei"/>
              </a:rPr>
              <a:t> PC-&gt; PC+1 </a:t>
            </a:r>
            <a:r>
              <a:rPr lang="zh-CN" altLang="en-US" sz="2400" dirty="0">
                <a:solidFill>
                  <a:srgbClr val="000000"/>
                </a:solidFill>
                <a:latin typeface="Microsoft Yahei"/>
                <a:ea typeface="Microsoft Yahei"/>
                <a:sym typeface="Microsoft Yahei"/>
              </a:rPr>
              <a:t>部件</a:t>
            </a:r>
            <a:r>
              <a:rPr lang="en-US" altLang="zh-CN" sz="2400" dirty="0">
                <a:solidFill>
                  <a:srgbClr val="000000"/>
                </a:solidFill>
                <a:latin typeface="Microsoft Yahei"/>
                <a:ea typeface="Microsoft Yahei"/>
                <a:sym typeface="Microsoft Yahei"/>
              </a:rPr>
              <a:t>-&gt; </a:t>
            </a:r>
            <a:r>
              <a:rPr lang="en-US" altLang="zh-CN" sz="2400" dirty="0" err="1">
                <a:solidFill>
                  <a:srgbClr val="000000"/>
                </a:solidFill>
                <a:latin typeface="Microsoft Yahei"/>
                <a:ea typeface="Microsoft Yahei"/>
                <a:sym typeface="Microsoft Yahei"/>
              </a:rPr>
              <a:t>PCBranch</a:t>
            </a:r>
            <a:r>
              <a:rPr lang="en-US" altLang="zh-CN" sz="2400" dirty="0">
                <a:solidFill>
                  <a:srgbClr val="000000"/>
                </a:solidFill>
                <a:latin typeface="Microsoft Yahei"/>
                <a:ea typeface="Microsoft Yahei"/>
                <a:sym typeface="Microsoft Yahei"/>
              </a:rPr>
              <a:t> </a:t>
            </a:r>
          </a:p>
          <a:p>
            <a:r>
              <a:rPr lang="en-US" altLang="zh-CN" sz="2400" dirty="0">
                <a:solidFill>
                  <a:srgbClr val="000000"/>
                </a:solidFill>
                <a:latin typeface="Microsoft Yahei"/>
                <a:ea typeface="Microsoft Yahei"/>
                <a:sym typeface="Microsoft Yahei"/>
              </a:rPr>
              <a:t>-&gt;MUX1-&gt;PC</a:t>
            </a:r>
            <a:endParaRPr lang="zh-CN" altLang="en-US" sz="2400" dirty="0">
              <a:solidFill>
                <a:srgbClr val="000000"/>
              </a:solidFill>
              <a:latin typeface="Microsoft Yahei"/>
              <a:ea typeface="Microsoft Yahei"/>
              <a:sym typeface="Microsoft Yahei"/>
            </a:endParaRPr>
          </a:p>
        </p:txBody>
      </p:sp>
      <p:sp>
        <p:nvSpPr>
          <p:cNvPr id="12" name="矩形 11"/>
          <p:cNvSpPr>
            <a:spLocks noChangeAspect="1"/>
          </p:cNvSpPr>
          <p:nvPr>
            <p:custDataLst>
              <p:tags r:id="rId6"/>
            </p:custDataLst>
          </p:nvPr>
        </p:nvSpPr>
        <p:spPr>
          <a:xfrm>
            <a:off x="559254" y="3386749"/>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1426029" y="4390484"/>
            <a:ext cx="5508171" cy="83099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Microsoft Yahei"/>
                <a:ea typeface="Microsoft Yahei"/>
                <a:sym typeface="Microsoft Yahei"/>
              </a:rPr>
              <a:t>由于使用了专题通路结构和多路选择器</a:t>
            </a:r>
            <a:r>
              <a:rPr lang="en-US" altLang="zh-CN" sz="2400" dirty="0">
                <a:solidFill>
                  <a:srgbClr val="000000"/>
                </a:solidFill>
                <a:latin typeface="Microsoft Yahei"/>
                <a:ea typeface="Microsoft Yahei"/>
                <a:sym typeface="Microsoft Yahei"/>
              </a:rPr>
              <a:t>,</a:t>
            </a:r>
          </a:p>
          <a:p>
            <a:r>
              <a:rPr lang="zh-CN" altLang="en-US" sz="2400" dirty="0">
                <a:solidFill>
                  <a:srgbClr val="000000"/>
                </a:solidFill>
                <a:latin typeface="Microsoft Yahei"/>
                <a:ea typeface="Microsoft Yahei"/>
                <a:sym typeface="Microsoft Yahei"/>
              </a:rPr>
              <a:t>所有功能部件的输出将不再有数据冲突</a:t>
            </a:r>
          </a:p>
        </p:txBody>
      </p:sp>
      <p:sp>
        <p:nvSpPr>
          <p:cNvPr id="14" name="矩形 13"/>
          <p:cNvSpPr>
            <a:spLocks noChangeAspect="1"/>
          </p:cNvSpPr>
          <p:nvPr>
            <p:custDataLst>
              <p:tags r:id="rId8"/>
            </p:custDataLst>
          </p:nvPr>
        </p:nvSpPr>
        <p:spPr>
          <a:xfrm>
            <a:off x="559254" y="4548807"/>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1426029" y="5517366"/>
            <a:ext cx="74060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图中</a:t>
            </a:r>
            <a:r>
              <a:rPr lang="en-US" altLang="zh-CN" sz="2600">
                <a:solidFill>
                  <a:srgbClr val="000000"/>
                </a:solidFill>
                <a:latin typeface="Microsoft Yahei"/>
                <a:ea typeface="Microsoft Yahei"/>
                <a:sym typeface="Microsoft Yahei"/>
              </a:rPr>
              <a:t>PC </a:t>
            </a:r>
            <a:r>
              <a:rPr lang="zh-CN" altLang="en-US" sz="2600">
                <a:solidFill>
                  <a:srgbClr val="000000"/>
                </a:solidFill>
                <a:latin typeface="Microsoft Yahei"/>
                <a:ea typeface="Microsoft Yahei"/>
                <a:sym typeface="Microsoft Yahei"/>
              </a:rPr>
              <a:t>既是指令地址寄存器也是数据地址寄存器</a:t>
            </a:r>
          </a:p>
        </p:txBody>
      </p:sp>
      <p:sp>
        <p:nvSpPr>
          <p:cNvPr id="16" name="矩形 15"/>
          <p:cNvSpPr>
            <a:spLocks noChangeAspect="1"/>
          </p:cNvSpPr>
          <p:nvPr>
            <p:custDataLst>
              <p:tags r:id="rId10"/>
            </p:custDataLst>
          </p:nvPr>
        </p:nvSpPr>
        <p:spPr>
          <a:xfrm>
            <a:off x="559254" y="5504031"/>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376115"/>
            <a:ext cx="3308731" cy="1692771"/>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en-US" altLang="zh-CN" sz="2600">
                <a:solidFill>
                  <a:srgbClr val="000000"/>
                </a:solidFill>
                <a:latin typeface="Microsoft Yahei"/>
                <a:ea typeface="Microsoft Yahei"/>
                <a:sym typeface="Microsoft Yahei"/>
              </a:rPr>
              <a:t>AC</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不需要经过</a:t>
            </a:r>
            <a:r>
              <a:rPr lang="en-US" altLang="zh-CN" sz="2600">
                <a:solidFill>
                  <a:srgbClr val="000000"/>
                </a:solidFill>
                <a:latin typeface="Microsoft Yahei"/>
                <a:ea typeface="Microsoft Yahei"/>
                <a:sym typeface="Microsoft Yahei"/>
              </a:rPr>
              <a:t>PCBranch;D</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不是数据地址寄存器。</a:t>
            </a:r>
            <a:endParaRPr lang="zh-CN" altLang="en-US" sz="26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6" name="图片 25"/>
          <p:cNvPicPr/>
          <p:nvPr/>
        </p:nvPicPr>
        <p:blipFill>
          <a:blip r:embed="rId31"/>
          <a:stretch>
            <a:fillRect/>
          </a:stretch>
        </p:blipFill>
        <p:spPr>
          <a:xfrm>
            <a:off x="5943600" y="1375170"/>
            <a:ext cx="6121400" cy="3015313"/>
          </a:xfrm>
          <a:prstGeom prst="rect">
            <a:avLst/>
          </a:prstGeom>
        </p:spPr>
      </p:pic>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7"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20</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343320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7695" y="2416187"/>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1092956" y="3241132"/>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2636977" y="1542315"/>
            <a:ext cx="7723874"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2800" dirty="0">
                <a:ln>
                  <a:solidFill>
                    <a:prstClr val="white"/>
                  </a:solidFill>
                </a:ln>
                <a:solidFill>
                  <a:prstClr val="white"/>
                </a:solidFill>
                <a:latin typeface="+mn-ea"/>
              </a:rPr>
              <a:t>CPU</a:t>
            </a:r>
            <a:r>
              <a:rPr lang="zh-CN" altLang="en-US" sz="2800" dirty="0">
                <a:ln>
                  <a:solidFill>
                    <a:prstClr val="white"/>
                  </a:solidFill>
                </a:ln>
                <a:solidFill>
                  <a:prstClr val="white"/>
                </a:solidFill>
                <a:latin typeface="+mn-ea"/>
              </a:rPr>
              <a:t>基本组成中各部分的功能作用</a:t>
            </a:r>
            <a:endParaRPr lang="en-US" altLang="zh-CN" sz="2800" dirty="0">
              <a:ln>
                <a:solidFill>
                  <a:prstClr val="white"/>
                </a:solidFill>
              </a:ln>
              <a:solidFill>
                <a:prstClr val="white"/>
              </a:solidFill>
              <a:latin typeface="+mn-ea"/>
            </a:endParaRPr>
          </a:p>
        </p:txBody>
      </p:sp>
      <p:sp>
        <p:nvSpPr>
          <p:cNvPr id="17" name="矩形 3">
            <a:extLst>
              <a:ext uri="{FF2B5EF4-FFF2-40B4-BE49-F238E27FC236}">
                <a16:creationId xmlns:a16="http://schemas.microsoft.com/office/drawing/2014/main" id="{B52F90C6-2ADD-4562-8F6E-41D989D6B5EA}"/>
              </a:ext>
            </a:extLst>
          </p:cNvPr>
          <p:cNvSpPr/>
          <p:nvPr/>
        </p:nvSpPr>
        <p:spPr>
          <a:xfrm>
            <a:off x="2636977" y="2336279"/>
            <a:ext cx="7723874"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数据通路的定义与抽象模型</a:t>
            </a:r>
          </a:p>
        </p:txBody>
      </p:sp>
      <p:sp>
        <p:nvSpPr>
          <p:cNvPr id="18" name="矩形 3">
            <a:extLst>
              <a:ext uri="{FF2B5EF4-FFF2-40B4-BE49-F238E27FC236}">
                <a16:creationId xmlns:a16="http://schemas.microsoft.com/office/drawing/2014/main" id="{590C5621-2FDF-484B-AC47-2882D9255860}"/>
              </a:ext>
            </a:extLst>
          </p:cNvPr>
          <p:cNvSpPr/>
          <p:nvPr/>
        </p:nvSpPr>
        <p:spPr>
          <a:xfrm>
            <a:off x="2632238" y="3198444"/>
            <a:ext cx="7723874"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数据通路与时钟周期，保持时间违例</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88217" y="408592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2627498" y="4040257"/>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单总线</a:t>
            </a:r>
            <a:r>
              <a:rPr lang="en-US" altLang="zh-CN" sz="2800" dirty="0">
                <a:ln>
                  <a:solidFill>
                    <a:prstClr val="white"/>
                  </a:solidFill>
                </a:ln>
                <a:solidFill>
                  <a:prstClr val="white"/>
                </a:solidFill>
                <a:latin typeface="+mn-ea"/>
              </a:rPr>
              <a:t>CPU</a:t>
            </a:r>
            <a:r>
              <a:rPr lang="zh-CN" altLang="en-US" sz="2800" dirty="0">
                <a:ln>
                  <a:solidFill>
                    <a:prstClr val="white"/>
                  </a:solidFill>
                </a:ln>
                <a:solidFill>
                  <a:prstClr val="white"/>
                </a:solidFill>
                <a:latin typeface="+mn-ea"/>
              </a:rPr>
              <a:t>实例（非常重要）</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8216" y="1570816"/>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98216" y="506766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5</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矩形 3">
            <a:extLst>
              <a:ext uri="{FF2B5EF4-FFF2-40B4-BE49-F238E27FC236}">
                <a16:creationId xmlns:a16="http://schemas.microsoft.com/office/drawing/2014/main" id="{E987D82E-4508-4D2D-9FE5-5B67C05ED1F8}"/>
              </a:ext>
            </a:extLst>
          </p:cNvPr>
          <p:cNvSpPr/>
          <p:nvPr/>
        </p:nvSpPr>
        <p:spPr>
          <a:xfrm>
            <a:off x="2637497" y="5021997"/>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专用通路，单周期</a:t>
            </a:r>
            <a:r>
              <a:rPr lang="en-US" altLang="zh-CN" sz="2800" dirty="0">
                <a:ln>
                  <a:solidFill>
                    <a:prstClr val="white"/>
                  </a:solidFill>
                </a:ln>
                <a:solidFill>
                  <a:prstClr val="white"/>
                </a:solidFill>
                <a:latin typeface="+mn-ea"/>
              </a:rPr>
              <a:t>MIPS CPU</a:t>
            </a:r>
            <a:r>
              <a:rPr lang="zh-CN" altLang="en-US" sz="2800" dirty="0">
                <a:ln>
                  <a:solidFill>
                    <a:prstClr val="white"/>
                  </a:solidFill>
                </a:ln>
                <a:solidFill>
                  <a:prstClr val="white"/>
                </a:solidFill>
                <a:latin typeface="+mn-ea"/>
              </a:rPr>
              <a:t>结构</a:t>
            </a:r>
          </a:p>
        </p:txBody>
      </p:sp>
    </p:spTree>
    <p:extLst>
      <p:ext uri="{BB962C8B-B14F-4D97-AF65-F5344CB8AC3E}">
        <p14:creationId xmlns:p14="http://schemas.microsoft.com/office/powerpoint/2010/main" val="74945228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7695" y="2329099"/>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7</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1092956" y="3154044"/>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8</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2636977" y="1455227"/>
            <a:ext cx="7723874"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指令执行流程与指令周期（三级时序）</a:t>
            </a:r>
            <a:endParaRPr lang="en-US" altLang="zh-CN" sz="2800" dirty="0">
              <a:ln>
                <a:solidFill>
                  <a:prstClr val="white"/>
                </a:solidFill>
              </a:ln>
              <a:solidFill>
                <a:prstClr val="white"/>
              </a:solidFill>
              <a:latin typeface="+mn-ea"/>
            </a:endParaRPr>
          </a:p>
        </p:txBody>
      </p:sp>
      <p:sp>
        <p:nvSpPr>
          <p:cNvPr id="17" name="矩形 3">
            <a:extLst>
              <a:ext uri="{FF2B5EF4-FFF2-40B4-BE49-F238E27FC236}">
                <a16:creationId xmlns:a16="http://schemas.microsoft.com/office/drawing/2014/main" id="{B52F90C6-2ADD-4562-8F6E-41D989D6B5EA}"/>
              </a:ext>
            </a:extLst>
          </p:cNvPr>
          <p:cNvSpPr/>
          <p:nvPr/>
        </p:nvSpPr>
        <p:spPr>
          <a:xfrm>
            <a:off x="2636977" y="2249191"/>
            <a:ext cx="7723874"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时序产生器与控制器</a:t>
            </a:r>
            <a:r>
              <a:rPr lang="en-US" altLang="zh-CN" sz="2800" dirty="0">
                <a:ln>
                  <a:solidFill>
                    <a:prstClr val="white"/>
                  </a:solidFill>
                </a:ln>
                <a:solidFill>
                  <a:prstClr val="white"/>
                </a:solidFill>
                <a:latin typeface="+mn-ea"/>
              </a:rPr>
              <a:t>——</a:t>
            </a:r>
            <a:r>
              <a:rPr lang="zh-CN" altLang="en-US" sz="2800" dirty="0">
                <a:ln>
                  <a:solidFill>
                    <a:prstClr val="white"/>
                  </a:solidFill>
                </a:ln>
                <a:solidFill>
                  <a:prstClr val="white"/>
                </a:solidFill>
                <a:latin typeface="+mn-ea"/>
              </a:rPr>
              <a:t>同步控制（重要）</a:t>
            </a:r>
          </a:p>
        </p:txBody>
      </p:sp>
      <p:sp>
        <p:nvSpPr>
          <p:cNvPr id="18" name="矩形 3">
            <a:extLst>
              <a:ext uri="{FF2B5EF4-FFF2-40B4-BE49-F238E27FC236}">
                <a16:creationId xmlns:a16="http://schemas.microsoft.com/office/drawing/2014/main" id="{590C5621-2FDF-484B-AC47-2882D9255860}"/>
              </a:ext>
            </a:extLst>
          </p:cNvPr>
          <p:cNvSpPr/>
          <p:nvPr/>
        </p:nvSpPr>
        <p:spPr>
          <a:xfrm>
            <a:off x="2632238" y="3111356"/>
            <a:ext cx="7723874"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时序产生器与控制器</a:t>
            </a:r>
            <a:r>
              <a:rPr lang="en-US" altLang="zh-CN" sz="2800" dirty="0">
                <a:ln>
                  <a:solidFill>
                    <a:prstClr val="white"/>
                  </a:solidFill>
                </a:ln>
                <a:solidFill>
                  <a:prstClr val="white"/>
                </a:solidFill>
                <a:latin typeface="+mn-ea"/>
              </a:rPr>
              <a:t>——</a:t>
            </a:r>
            <a:r>
              <a:rPr lang="zh-CN" altLang="en-US" sz="2800" dirty="0">
                <a:ln>
                  <a:solidFill>
                    <a:prstClr val="white"/>
                  </a:solidFill>
                </a:ln>
                <a:solidFill>
                  <a:prstClr val="white"/>
                </a:solidFill>
                <a:latin typeface="+mn-ea"/>
              </a:rPr>
              <a:t>异步控制（重要）</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88217" y="3998837"/>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9</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2627498" y="3953169"/>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单总线</a:t>
            </a:r>
            <a:r>
              <a:rPr lang="en-US" altLang="zh-CN" sz="2800" dirty="0">
                <a:ln>
                  <a:solidFill>
                    <a:prstClr val="white"/>
                  </a:solidFill>
                </a:ln>
                <a:solidFill>
                  <a:prstClr val="white"/>
                </a:solidFill>
                <a:latin typeface="+mn-ea"/>
              </a:rPr>
              <a:t>CPU  MIPS </a:t>
            </a:r>
            <a:r>
              <a:rPr lang="zh-CN" altLang="en-US" sz="2800" dirty="0">
                <a:ln>
                  <a:solidFill>
                    <a:prstClr val="white"/>
                  </a:solidFill>
                </a:ln>
                <a:solidFill>
                  <a:prstClr val="white"/>
                </a:solidFill>
                <a:latin typeface="+mn-ea"/>
              </a:rPr>
              <a:t>指令周期（</a:t>
            </a:r>
            <a:r>
              <a:rPr lang="en-US" altLang="zh-CN" sz="2800" dirty="0">
                <a:ln>
                  <a:solidFill>
                    <a:prstClr val="white"/>
                  </a:solidFill>
                </a:ln>
                <a:solidFill>
                  <a:prstClr val="white"/>
                </a:solidFill>
                <a:latin typeface="+mn-ea"/>
              </a:rPr>
              <a:t>5</a:t>
            </a:r>
            <a:r>
              <a:rPr lang="zh-CN" altLang="en-US" sz="2800" dirty="0">
                <a:ln>
                  <a:solidFill>
                    <a:prstClr val="white"/>
                  </a:solidFill>
                </a:ln>
                <a:solidFill>
                  <a:prstClr val="white"/>
                </a:solidFill>
                <a:latin typeface="+mn-ea"/>
              </a:rPr>
              <a:t>条指令，重要）</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8216" y="1483728"/>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6</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98216" y="4980577"/>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10</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矩形 3">
            <a:extLst>
              <a:ext uri="{FF2B5EF4-FFF2-40B4-BE49-F238E27FC236}">
                <a16:creationId xmlns:a16="http://schemas.microsoft.com/office/drawing/2014/main" id="{E987D82E-4508-4D2D-9FE5-5B67C05ED1F8}"/>
              </a:ext>
            </a:extLst>
          </p:cNvPr>
          <p:cNvSpPr/>
          <p:nvPr/>
        </p:nvSpPr>
        <p:spPr>
          <a:xfrm>
            <a:off x="2637497" y="4934909"/>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指令周期方框图（重要，可能考试）</a:t>
            </a:r>
          </a:p>
        </p:txBody>
      </p:sp>
      <p:sp>
        <p:nvSpPr>
          <p:cNvPr id="13" name="矩形 3">
            <a:extLst>
              <a:ext uri="{FF2B5EF4-FFF2-40B4-BE49-F238E27FC236}">
                <a16:creationId xmlns:a16="http://schemas.microsoft.com/office/drawing/2014/main" id="{E987D82E-4508-4D2D-9FE5-5B67C05ED1F8}"/>
              </a:ext>
            </a:extLst>
          </p:cNvPr>
          <p:cNvSpPr/>
          <p:nvPr/>
        </p:nvSpPr>
        <p:spPr>
          <a:xfrm>
            <a:off x="2637497" y="5969054"/>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r>
              <a:rPr lang="zh-CN" altLang="en-US" sz="2800" dirty="0">
                <a:ln>
                  <a:solidFill>
                    <a:prstClr val="white"/>
                  </a:solidFill>
                </a:ln>
                <a:solidFill>
                  <a:prstClr val="white"/>
                </a:solidFill>
                <a:latin typeface="+mn-ea"/>
              </a:rPr>
              <a:t>本节是考试重点</a:t>
            </a:r>
          </a:p>
        </p:txBody>
      </p:sp>
    </p:spTree>
    <p:extLst>
      <p:ext uri="{BB962C8B-B14F-4D97-AF65-F5344CB8AC3E}">
        <p14:creationId xmlns:p14="http://schemas.microsoft.com/office/powerpoint/2010/main" val="128294975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 知识点总结</a:t>
            </a:r>
          </a:p>
        </p:txBody>
      </p:sp>
      <p:pic>
        <p:nvPicPr>
          <p:cNvPr id="1026" name="Picture 2" descr="D:\mindmanager文件\知识点\6.1节 CPU组成与数据通路知识点.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250" y="816740"/>
            <a:ext cx="12747171" cy="585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148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1307511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03" indent="-325103" defTabSz="866943" fontAlgn="base">
              <a:lnSpc>
                <a:spcPct val="150000"/>
              </a:lnSpc>
              <a:spcBef>
                <a:spcPts val="569"/>
              </a:spcBef>
              <a:spcAft>
                <a:spcPts val="569"/>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算术</a:t>
            </a:r>
            <a:r>
              <a:rPr lang="en-US" altLang="zh-CN" sz="2600" dirty="0">
                <a:solidFill>
                  <a:srgbClr val="0066FF"/>
                </a:solidFill>
                <a:sym typeface="Arial" panose="020B0604020202020204" pitchFamily="34" charset="0"/>
              </a:rPr>
              <a:t>/</a:t>
            </a:r>
            <a:r>
              <a:rPr lang="zh-CN" altLang="en-US" sz="2600" dirty="0">
                <a:solidFill>
                  <a:srgbClr val="0066FF"/>
                </a:solidFill>
                <a:sym typeface="Arial" panose="020B0604020202020204" pitchFamily="34" charset="0"/>
              </a:rPr>
              <a:t>逻辑运算                      </a:t>
            </a:r>
            <a:r>
              <a:rPr lang="zh-CN" altLang="en-US" sz="2600" dirty="0">
                <a:solidFill>
                  <a:prstClr val="black"/>
                </a:solidFill>
                <a:sym typeface="Arial" panose="020B0604020202020204" pitchFamily="34" charset="0"/>
              </a:rPr>
              <a:t>运算器</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程序中指令执行顺序控制  </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将机器指令翻译成执行部件所需操作控制信号</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控制操作信号的产生时间、持续时间</a:t>
            </a:r>
          </a:p>
          <a:p>
            <a:pPr marL="1252538" lvl="1" indent="-323850" defTabSz="866943" fontAlgn="base">
              <a:lnSpc>
                <a:spcPct val="150000"/>
              </a:lnSpc>
              <a:spcBef>
                <a:spcPts val="569"/>
              </a:spcBef>
              <a:spcAft>
                <a:spcPts val="569"/>
              </a:spcAft>
              <a:buFont typeface="Wingdings" panose="05000000000000000000" pitchFamily="2" charset="2"/>
              <a:buChar char="u"/>
            </a:pPr>
            <a:r>
              <a:rPr lang="zh-CN" altLang="en-US" sz="2600"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0066FF"/>
                </a:solidFill>
                <a:sym typeface="Arial" panose="020B0604020202020204" pitchFamily="34" charset="0"/>
              </a:rPr>
              <a:t>异常处理，外设交互</a:t>
            </a:r>
          </a:p>
          <a:p>
            <a:endParaRPr lang="zh-CN" altLang="en-US" dirty="0"/>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55665"/>
            </a:xfrm>
            <a:prstGeom prst="rect">
              <a:avLst/>
            </a:prstGeom>
          </p:spPr>
          <p:txBody>
            <a:bodyPr wrap="square">
              <a:spAutoFit/>
            </a:bodyPr>
            <a:lstStyle/>
            <a:p>
              <a:pPr marL="0" lvl="1" defTabSz="866943" fontAlgn="base">
                <a:lnSpc>
                  <a:spcPct val="150000"/>
                </a:lnSpc>
                <a:spcBef>
                  <a:spcPts val="569"/>
                </a:spcBef>
                <a:spcAft>
                  <a:spcPts val="569"/>
                </a:spcAft>
              </a:pPr>
              <a:r>
                <a:rPr lang="zh-CN" altLang="en-US" sz="2275" b="1" dirty="0">
                  <a:solidFill>
                    <a:prstClr val="black"/>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10041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p>
        </p:txBody>
      </p:sp>
      <p:sp>
        <p:nvSpPr>
          <p:cNvPr id="3" name="内容占位符 2"/>
          <p:cNvSpPr>
            <a:spLocks noGrp="1"/>
          </p:cNvSpPr>
          <p:nvPr>
            <p:ph idx="1"/>
          </p:nvPr>
        </p:nvSpPr>
        <p:spPr>
          <a:xfrm>
            <a:off x="487822" y="942764"/>
            <a:ext cx="11061050" cy="5637024"/>
          </a:xfrm>
        </p:spPr>
        <p:txBody>
          <a:bodyPr>
            <a:normAutofit/>
          </a:bodyPr>
          <a:lstStyle/>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PC (Program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IR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AR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DR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AC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03" indent="-325103" defTabSz="866943" fontAlgn="base">
              <a:lnSpc>
                <a:spcPct val="140000"/>
              </a:lnSpc>
              <a:spcBef>
                <a:spcPts val="569"/>
              </a:spcBef>
              <a:spcAft>
                <a:spcPts val="569"/>
              </a:spcAft>
            </a:pPr>
            <a:r>
              <a:rPr lang="en-US" altLang="zh-CN" dirty="0">
                <a:solidFill>
                  <a:prstClr val="black"/>
                </a:solidFill>
                <a:cs typeface="Segoe UI Black" panose="020B0A02040204020203" pitchFamily="34" charset="0"/>
                <a:sym typeface="Arial" panose="020B0604020202020204" pitchFamily="34" charset="0"/>
              </a:rPr>
              <a:t>PSW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p>
          <a:p>
            <a:pPr marL="931963" lvl="1" indent="-325103" defTabSz="866943" fontAlgn="base">
              <a:lnSpc>
                <a:spcPct val="140000"/>
              </a:lnSpc>
              <a:spcBef>
                <a:spcPts val="569"/>
              </a:spcBef>
              <a:spcAft>
                <a:spcPts val="569"/>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p>
        </p:txBody>
      </p:sp>
    </p:spTree>
    <p:extLst>
      <p:ext uri="{BB962C8B-B14F-4D97-AF65-F5344CB8AC3E}">
        <p14:creationId xmlns:p14="http://schemas.microsoft.com/office/powerpoint/2010/main" val="947123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2" y="942764"/>
            <a:ext cx="10859882" cy="5637024"/>
          </a:xfrm>
        </p:spPr>
        <p:txBody>
          <a:bodyPr/>
          <a:lstStyle/>
          <a:p>
            <a:pPr marL="325103" indent="-325103" algn="just" defTabSz="866943" fontAlgn="base">
              <a:lnSpc>
                <a:spcPct val="150000"/>
              </a:lnSpc>
              <a:spcBef>
                <a:spcPts val="569"/>
              </a:spcBef>
              <a:spcAft>
                <a:spcPts val="569"/>
              </a:spcAft>
            </a:pPr>
            <a:r>
              <a:rPr lang="zh-CN" altLang="en-US" b="1" dirty="0">
                <a:solidFill>
                  <a:prstClr val="black"/>
                </a:solidFill>
                <a:cs typeface="Segoe UI Black" panose="020B0A02040204020203" pitchFamily="34" charset="0"/>
                <a:sym typeface="Arial" panose="020B0604020202020204" pitchFamily="34" charset="0"/>
              </a:rPr>
              <a:t>取指令，将</a:t>
            </a:r>
            <a:r>
              <a:rPr lang="zh-CN" altLang="en-US" b="1" dirty="0">
                <a:solidFill>
                  <a:srgbClr val="0066FF"/>
                </a:solidFill>
                <a:cs typeface="Segoe UI Black" panose="020B0A02040204020203" pitchFamily="34" charset="0"/>
                <a:sym typeface="Arial" panose="020B0604020202020204" pitchFamily="34" charset="0"/>
              </a:rPr>
              <a:t>机器指令</a:t>
            </a:r>
            <a:r>
              <a:rPr lang="zh-CN" altLang="en-US" b="1" dirty="0">
                <a:solidFill>
                  <a:srgbClr val="FF0000"/>
                </a:solidFill>
                <a:cs typeface="Segoe UI Black" panose="020B0A02040204020203" pitchFamily="34" charset="0"/>
                <a:sym typeface="Arial" panose="020B0604020202020204" pitchFamily="34" charset="0"/>
              </a:rPr>
              <a:t>译码</a:t>
            </a:r>
            <a:r>
              <a:rPr lang="zh-CN" altLang="en-US" b="1" dirty="0">
                <a:solidFill>
                  <a:prstClr val="black"/>
                </a:solidFill>
                <a:cs typeface="Segoe UI Black" panose="020B0A02040204020203" pitchFamily="34" charset="0"/>
                <a:sym typeface="Arial" panose="020B0604020202020204" pitchFamily="34" charset="0"/>
              </a:rPr>
              <a:t>并生成</a:t>
            </a:r>
            <a:r>
              <a:rPr lang="zh-CN" altLang="en-US" b="1" dirty="0">
                <a:solidFill>
                  <a:srgbClr val="0066FF"/>
                </a:solidFill>
                <a:cs typeface="Segoe UI Black" panose="020B0A02040204020203" pitchFamily="34" charset="0"/>
                <a:sym typeface="Arial" panose="020B0604020202020204" pitchFamily="34" charset="0"/>
              </a:rPr>
              <a:t>执行部件</a:t>
            </a:r>
            <a:r>
              <a:rPr lang="zh-CN" altLang="en-US" b="1" dirty="0">
                <a:cs typeface="Segoe UI Black" panose="020B0A02040204020203" pitchFamily="34" charset="0"/>
                <a:sym typeface="Arial" panose="020B0604020202020204" pitchFamily="34" charset="0"/>
              </a:rPr>
              <a:t>所需的</a:t>
            </a:r>
            <a:r>
              <a:rPr lang="zh-CN" altLang="en-US" b="1" dirty="0">
                <a:solidFill>
                  <a:srgbClr val="0066FF"/>
                </a:solidFill>
                <a:cs typeface="Segoe UI Black" panose="020B0A02040204020203" pitchFamily="34" charset="0"/>
                <a:sym typeface="Arial" panose="020B0604020202020204" pitchFamily="34" charset="0"/>
              </a:rPr>
              <a:t>控制信号序列 </a:t>
            </a:r>
            <a:r>
              <a:rPr lang="zh-CN" altLang="en-US" b="1" dirty="0">
                <a:solidFill>
                  <a:prstClr val="black"/>
                </a:solidFill>
                <a:cs typeface="Segoe UI Black" panose="020B0A02040204020203" pitchFamily="34" charset="0"/>
                <a:sym typeface="Arial" panose="020B0604020202020204" pitchFamily="34" charset="0"/>
              </a:rPr>
              <a:t>，控制信号送至各执行部件控点，引起逻辑门开闭，建立正确的</a:t>
            </a:r>
            <a:r>
              <a:rPr lang="zh-CN" altLang="en-US" b="1" dirty="0">
                <a:solidFill>
                  <a:srgbClr val="0066FF"/>
                </a:solidFill>
                <a:cs typeface="Segoe UI Black" panose="020B0A02040204020203" pitchFamily="34" charset="0"/>
                <a:sym typeface="Arial" panose="020B0604020202020204" pitchFamily="34" charset="0"/>
              </a:rPr>
              <a:t>数据通路</a:t>
            </a:r>
            <a:r>
              <a:rPr lang="zh-CN" altLang="en-US" b="1" dirty="0">
                <a:solidFill>
                  <a:prstClr val="black"/>
                </a:solidFill>
                <a:cs typeface="Segoe UI Black" panose="020B0A02040204020203" pitchFamily="34" charset="0"/>
                <a:sym typeface="Arial" panose="020B0604020202020204" pitchFamily="34" charset="0"/>
              </a:rPr>
              <a:t>，从而完成指令功能。</a:t>
            </a:r>
            <a:endParaRPr lang="en-US" altLang="zh-CN" b="1" dirty="0">
              <a:solidFill>
                <a:prstClr val="black"/>
              </a:solidFill>
              <a:cs typeface="Segoe UI Black" panose="020B0A02040204020203" pitchFamily="34" charset="0"/>
              <a:sym typeface="Arial" panose="020B0604020202020204" pitchFamily="34" charset="0"/>
            </a:endParaRP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1963" lvl="1" indent="-325103" algn="just" defTabSz="866943" fontAlgn="base">
              <a:lnSpc>
                <a:spcPct val="150000"/>
              </a:lnSpc>
              <a:spcBef>
                <a:spcPts val="569"/>
              </a:spcBef>
              <a:spcAft>
                <a:spcPts val="569"/>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03" indent="-325103" algn="just" defTabSz="866943" fontAlgn="base">
              <a:lnSpc>
                <a:spcPct val="150000"/>
              </a:lnSpc>
              <a:spcBef>
                <a:spcPts val="569"/>
              </a:spcBef>
              <a:spcAft>
                <a:spcPts val="569"/>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extLst>
      <p:ext uri="{BB962C8B-B14F-4D97-AF65-F5344CB8AC3E}">
        <p14:creationId xmlns:p14="http://schemas.microsoft.com/office/powerpoint/2010/main" val="127726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2723"/>
            <a:ext cx="6829744"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控制</a:t>
            </a:r>
            <a:r>
              <a:rPr lang="en-US" altLang="zh-CN" sz="2600">
                <a:solidFill>
                  <a:srgbClr val="000000"/>
                </a:solidFill>
                <a:latin typeface="Microsoft Yahei"/>
                <a:ea typeface="Microsoft Yahei"/>
                <a:sym typeface="Microsoft Yahei"/>
              </a:rPr>
              <a:t>CPU</a:t>
            </a:r>
            <a:r>
              <a:rPr lang="zh-CN" altLang="en-US" sz="2600">
                <a:solidFill>
                  <a:srgbClr val="000000"/>
                </a:solidFill>
                <a:latin typeface="Microsoft Yahei"/>
                <a:ea typeface="Microsoft Yahei"/>
                <a:sym typeface="Microsoft Yahei"/>
              </a:rPr>
              <a:t>内数据通路传送的部件是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程序控制器</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时序产生器</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指令译码器</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操作控制器</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978660"/>
            <a:ext cx="15227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lvl="0"/>
            <a:r>
              <a:rPr lang="zh-CN" altLang="en-US" sz="2600">
                <a:solidFill>
                  <a:srgbClr val="000000"/>
                </a:solidFill>
                <a:latin typeface="Microsoft Yahei"/>
                <a:ea typeface="Microsoft Yahei"/>
                <a:sym typeface="Microsoft Yahei"/>
              </a:rPr>
              <a:t>答案</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363062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0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4.xml><?xml version="1.0" encoding="utf-8"?>
<p:tagLst xmlns:a="http://schemas.openxmlformats.org/drawingml/2006/main" xmlns:r="http://schemas.openxmlformats.org/officeDocument/2006/relationships" xmlns:p="http://schemas.openxmlformats.org/presentationml/2006/main">
  <p:tag name="TIMING" val="|9.9|1.4|6.6|83.6|10.9|26.4|1.3|53.2|5.5|1.4|1.9|1.4|5.5|20.7|1.5|1.2|1"/>
</p:tagLst>
</file>

<file path=ppt/tags/tag115.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D错误,不同的数据通路中可以使用相同功能部件,如寄存器R0就可以在多个数据通路中使用。"/>
  <p:tag name="PROBLEMSCORE" val="10.0"/>
  <p:tag name="PROBLEMSCORE_HALF" val="5.0"/>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3.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D错误,最小值是setup + hold。不用包括Clk-to-Q(它小于hold)"/>
  <p:tag name="PROBLEMSCORE" val="15.0"/>
  <p:tag name="PROBLEMSCORE_HALF" val="10.0"/>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6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1.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答案ABCD都对。此题可以对比6.1节PPT中的单总线数据通路和专用数据通路理解。B正确,数据通路结构不同,当然具体数据路径不一样。同样的一个add $s0,$s1,$s2在单总线数据通路和在专用数据通路中的执行是的数据路径就不一样。C正确,结构不同,数据通路不同,信号当然不同。D正确,效率当然不同,专用数据通路就高于单总线数据通路。"/>
  <p:tag name="PROBLEMSCORE" val="15.0"/>
  <p:tag name="PROBLEMSCORE_HALF" val="10.0"/>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8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9.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D。"/>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0.xml><?xml version="1.0" encoding="utf-8"?>
<p:tagLst xmlns:a="http://schemas.openxmlformats.org/drawingml/2006/main" xmlns:r="http://schemas.openxmlformats.org/officeDocument/2006/relationships" xmlns:p="http://schemas.openxmlformats.org/presentationml/2006/main">
  <p:tag name="TIMING" val="|6.1"/>
</p:tagLst>
</file>

<file path=ppt/tags/tag201.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202.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203.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204.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205.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206.xml><?xml version="1.0" encoding="utf-8"?>
<p:tagLst xmlns:a="http://schemas.openxmlformats.org/drawingml/2006/main" xmlns:r="http://schemas.openxmlformats.org/officeDocument/2006/relationships" xmlns:p="http://schemas.openxmlformats.org/presentationml/2006/main">
  <p:tag name="TIMING" val="|16|30.9|10.3|4.4|6|6.7|23.3|6.2"/>
</p:tagLst>
</file>

<file path=ppt/tags/tag207.xml><?xml version="1.0" encoding="utf-8"?>
<p:tagLst xmlns:a="http://schemas.openxmlformats.org/drawingml/2006/main" xmlns:r="http://schemas.openxmlformats.org/officeDocument/2006/relationships" xmlns:p="http://schemas.openxmlformats.org/presentationml/2006/main">
  <p:tag name="TIMING" val="|7.1|14.7|17.6|3.9|13.7|33.6|1.7|0.9|1.8"/>
</p:tagLst>
</file>

<file path=ppt/tags/tag208.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D错误,输入的可以同时有效。"/>
  <p:tag name="PROBLEMSCORE" val="20.0"/>
  <p:tag name="PROBLEMSCORE_HALF" val="10.0"/>
</p:tagLst>
</file>

<file path=ppt/tags/tag20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6.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D正确。"/>
  <p:tag name="PROBLEMSCORE" val="20.0"/>
  <p:tag name="PROBLEMSCORE_HALF" val="10.0"/>
</p:tagLst>
</file>

<file path=ppt/tags/tag2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4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4.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C正确,B错误,不需要经过PCBranch;D错误,不是数据地址寄存器。"/>
  <p:tag name="PROBLEMSCORE" val="20.0"/>
  <p:tag name="PROBLEMSCORE_HALF" val="10.0"/>
</p:tagLst>
</file>

<file path=ppt/tags/tag26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7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D都对。"/>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CD正确。B不对,没有存储控制功能。A是由ALU完成;C是控制器完成;D是异常或中断处理功能(一般在控制器中)"/>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正确。AB都对,先发出正在执行的指令地址,取指令完成后PC中会保存下一条指令的地址。C正确,转移指令执行时,PC+的是相对的偏移量或转移目标地址。D错误,CPU中必须有PC。"/>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9.xml><?xml version="1.0" encoding="utf-8"?>
<p:tagLst xmlns:a="http://schemas.openxmlformats.org/drawingml/2006/main" xmlns:r="http://schemas.openxmlformats.org/officeDocument/2006/relationships" xmlns:p="http://schemas.openxmlformats.org/presentationml/2006/main">
  <p:tag name="RAINPROBLEM" val="ProblemRemark"/>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9986</TotalTime>
  <Words>11866</Words>
  <Application>Microsoft Office PowerPoint</Application>
  <PresentationFormat>宽屏</PresentationFormat>
  <Paragraphs>2408</Paragraphs>
  <Slides>56</Slides>
  <Notes>48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56</vt:i4>
      </vt:variant>
    </vt:vector>
  </HeadingPairs>
  <TitlesOfParts>
    <vt:vector size="72" baseType="lpstr">
      <vt:lpstr>Times New Roman</vt:lpstr>
      <vt:lpstr>义启小楷书</vt:lpstr>
      <vt:lpstr>Courier New</vt:lpstr>
      <vt:lpstr>等线</vt:lpstr>
      <vt:lpstr>Arial</vt:lpstr>
      <vt:lpstr>Wingdings</vt:lpstr>
      <vt:lpstr>Segoe UI</vt:lpstr>
      <vt:lpstr>Segoe UI Black</vt:lpstr>
      <vt:lpstr>Calibri</vt:lpstr>
      <vt:lpstr>Algerian</vt:lpstr>
      <vt:lpstr>Consolas</vt:lpstr>
      <vt:lpstr>华文行楷</vt:lpstr>
      <vt:lpstr>微软雅黑</vt:lpstr>
      <vt:lpstr>微软雅黑</vt:lpstr>
      <vt:lpstr>华文楷体</vt:lpstr>
      <vt:lpstr>Office 主题​​</vt:lpstr>
      <vt:lpstr>PowerPoint 演示文稿</vt:lpstr>
      <vt:lpstr>PowerPoint 演示文稿</vt:lpstr>
      <vt:lpstr>本章主要内容</vt:lpstr>
      <vt:lpstr>CPU概述</vt:lpstr>
      <vt:lpstr>简单CPU模型</vt:lpstr>
      <vt:lpstr>CPU主要功能</vt:lpstr>
      <vt:lpstr>CPU中主要寄存器</vt:lpstr>
      <vt:lpstr>操作控制器</vt:lpstr>
      <vt:lpstr>PowerPoint 演示文稿</vt:lpstr>
      <vt:lpstr>PowerPoint 演示文稿</vt:lpstr>
      <vt:lpstr>PowerPoint 演示文稿</vt:lpstr>
      <vt:lpstr>PowerPoint 演示文稿</vt:lpstr>
      <vt:lpstr>本章主要内容</vt:lpstr>
      <vt:lpstr>数据通路  DataPath</vt:lpstr>
      <vt:lpstr>数据通路抽象模型（寄存器传输）</vt:lpstr>
      <vt:lpstr>运算器与总线结构</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PowerPoint 演示文稿</vt:lpstr>
      <vt:lpstr>PowerPoint 演示文稿</vt:lpstr>
      <vt:lpstr>PowerPoint 演示文稿</vt:lpstr>
      <vt:lpstr>本章主要内容</vt:lpstr>
      <vt:lpstr>指令执行一般流程</vt:lpstr>
      <vt:lpstr>指令周期基本概念</vt:lpstr>
      <vt:lpstr>指令周期同步</vt:lpstr>
      <vt:lpstr>早期三级时序系统</vt:lpstr>
      <vt:lpstr>时序产生器与控制器---同步控制</vt:lpstr>
      <vt:lpstr>现代时序系统---异步控制</vt:lpstr>
      <vt:lpstr>单总线结构CPU  MIPS 指令周期</vt:lpstr>
      <vt:lpstr>单总线结构CPU实例</vt:lpstr>
      <vt:lpstr>单总线结构MIPS CPU  典型指令</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PowerPoint 演示文稿</vt:lpstr>
      <vt:lpstr>PowerPoint 演示文稿</vt:lpstr>
      <vt:lpstr>PowerPoint 演示文稿</vt:lpstr>
      <vt:lpstr>本节重点</vt:lpstr>
      <vt:lpstr>本节重点</vt:lpstr>
      <vt:lpstr>本节 知识点总结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1867</cp:revision>
  <dcterms:created xsi:type="dcterms:W3CDTF">2018-05-09T10:41:00Z</dcterms:created>
  <dcterms:modified xsi:type="dcterms:W3CDTF">2021-05-13T01:47:13Z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